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fr-FR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4"/>
    <a:srgbClr val="F2DCDB"/>
    <a:srgbClr val="B7DEE8"/>
    <a:srgbClr val="93CDDD"/>
    <a:srgbClr val="31859C"/>
    <a:srgbClr val="21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60517" autoAdjust="0"/>
  </p:normalViewPr>
  <p:slideViewPr>
    <p:cSldViewPr>
      <p:cViewPr>
        <p:scale>
          <a:sx n="40" d="100"/>
          <a:sy n="40" d="100"/>
        </p:scale>
        <p:origin x="-744" y="4584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2698227" y="10702131"/>
            <a:ext cx="22557528" cy="227995033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15123" y="10702131"/>
            <a:ext cx="67178439" cy="2279950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15123" y="62349824"/>
            <a:ext cx="44867985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87773" y="62349824"/>
            <a:ext cx="44867982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998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20" Type="http://schemas.openxmlformats.org/officeDocument/2006/relationships/image" Target="../media/image18.pn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helene.serra@ineris.fr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Connecteur droit 158"/>
          <p:cNvCxnSpPr/>
          <p:nvPr/>
        </p:nvCxnSpPr>
        <p:spPr>
          <a:xfrm>
            <a:off x="17566626" y="13147832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Connecteur droit 157"/>
          <p:cNvCxnSpPr/>
          <p:nvPr/>
        </p:nvCxnSpPr>
        <p:spPr>
          <a:xfrm>
            <a:off x="1373541" y="13119451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Rectangle à coins arrondis 146"/>
          <p:cNvSpPr/>
          <p:nvPr/>
        </p:nvSpPr>
        <p:spPr>
          <a:xfrm rot="5400000">
            <a:off x="7243921" y="5969734"/>
            <a:ext cx="683641" cy="123985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 descr="plantes aquatiques u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080" b="67287"/>
          <a:stretch>
            <a:fillRect/>
          </a:stretch>
        </p:blipFill>
        <p:spPr>
          <a:xfrm rot="16200000">
            <a:off x="1097027" y="32299660"/>
            <a:ext cx="2239729" cy="268148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757591" y="10128142"/>
            <a:ext cx="9144035" cy="1010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20757591" y="8587538"/>
            <a:ext cx="9144035" cy="1302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20757591" y="7003363"/>
            <a:ext cx="9144035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0757592" y="5203163"/>
            <a:ext cx="9144034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Pentagone 70"/>
          <p:cNvSpPr/>
          <p:nvPr/>
        </p:nvSpPr>
        <p:spPr>
          <a:xfrm rot="5400000">
            <a:off x="19244444" y="5778526"/>
            <a:ext cx="1872208" cy="72008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4122763" y="809974"/>
            <a:ext cx="23258584" cy="103159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06939" y="824490"/>
            <a:ext cx="205222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>
                    <a:lumMod val="95000"/>
                  </a:schemeClr>
                </a:solidFill>
                <a:latin typeface="Aharoni" pitchFamily="2" charset="-79"/>
                <a:cs typeface="Aharoni" pitchFamily="2" charset="-79"/>
              </a:rPr>
              <a:t>Game-based tools to transmit freshwater ecology concepts</a:t>
            </a:r>
            <a:endParaRPr lang="fr-FR" sz="5500" dirty="0">
              <a:solidFill>
                <a:schemeClr val="bg1">
                  <a:lumMod val="9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18658" y="2130764"/>
            <a:ext cx="2844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/>
              <a:t>SERRA, Hélène</a:t>
            </a:r>
            <a:r>
              <a:rPr lang="fr-FR" sz="3200" baseline="30000" dirty="0"/>
              <a:t>1</a:t>
            </a:r>
            <a:r>
              <a:rPr lang="fr-FR" sz="3200" dirty="0"/>
              <a:t> , RAIMBAULT, Juste</a:t>
            </a:r>
            <a:r>
              <a:rPr lang="fr-FR" sz="3200" baseline="30000" dirty="0"/>
              <a:t>2</a:t>
            </a:r>
            <a:r>
              <a:rPr lang="fr-FR" sz="3200" dirty="0"/>
              <a:t> </a:t>
            </a:r>
            <a:r>
              <a:rPr lang="en-US" sz="3200" dirty="0"/>
              <a:t> *corresponding author: </a:t>
            </a:r>
            <a:r>
              <a:rPr lang="en-US" sz="3200" b="1" dirty="0">
                <a:hlinkClick r:id="rId3"/>
              </a:rPr>
              <a:t>helene.serra@u-bordeaux.fr</a:t>
            </a:r>
            <a:endParaRPr lang="fr-FR" sz="3200" dirty="0"/>
          </a:p>
          <a:p>
            <a:pPr algn="ctr"/>
            <a:r>
              <a:rPr lang="en-US" sz="3200" baseline="30000" dirty="0"/>
              <a:t>1 </a:t>
            </a:r>
            <a:r>
              <a:rPr lang="fr-FR" sz="3200" dirty="0" err="1"/>
              <a:t>University</a:t>
            </a:r>
            <a:r>
              <a:rPr lang="fr-FR" sz="3200" dirty="0"/>
              <a:t> of Bordeaux/UMR CNRS 5805 EPOC/LPTC, </a:t>
            </a:r>
            <a:r>
              <a:rPr lang="en-US" sz="3200" dirty="0"/>
              <a:t>France</a:t>
            </a:r>
          </a:p>
          <a:p>
            <a:pPr algn="ctr"/>
            <a:r>
              <a:rPr lang="en-US" sz="3200" baseline="30000" dirty="0">
                <a:cs typeface="Aharoni" pitchFamily="2" charset="-79"/>
              </a:rPr>
              <a:t>2</a:t>
            </a:r>
            <a:r>
              <a:rPr lang="en-US" sz="3200" dirty="0">
                <a:cs typeface="Aharoni" pitchFamily="2" charset="-79"/>
              </a:rPr>
              <a:t> </a:t>
            </a:r>
            <a:r>
              <a:rPr lang="en-US" sz="3200" dirty="0" err="1" smtClean="0">
                <a:cs typeface="Aharoni" pitchFamily="2" charset="-79"/>
              </a:rPr>
              <a:t>Université</a:t>
            </a:r>
            <a:r>
              <a:rPr lang="en-US" sz="3200" dirty="0" smtClean="0">
                <a:cs typeface="Aharoni" pitchFamily="2" charset="-79"/>
              </a:rPr>
              <a:t> Paris 7, UMR CNRS 8504 </a:t>
            </a:r>
            <a:r>
              <a:rPr lang="en-US" sz="3200" dirty="0" err="1" smtClean="0">
                <a:cs typeface="Aharoni" pitchFamily="2" charset="-79"/>
              </a:rPr>
              <a:t>Géographie-cités</a:t>
            </a:r>
            <a:r>
              <a:rPr lang="en-US" sz="3200" dirty="0" smtClean="0">
                <a:cs typeface="Aharoni" pitchFamily="2" charset="-79"/>
              </a:rPr>
              <a:t>, France</a:t>
            </a:r>
            <a:endParaRPr lang="fr-FR" sz="4000" dirty="0">
              <a:cs typeface="Aharoni" pitchFamily="2" charset="-79"/>
            </a:endParaRPr>
          </a:p>
        </p:txBody>
      </p:sp>
      <p:sp>
        <p:nvSpPr>
          <p:cNvPr id="7" name="Rectangle à coins arrondis 6"/>
          <p:cNvSpPr/>
          <p:nvPr/>
        </p:nvSpPr>
        <p:spPr>
          <a:xfrm rot="5400000">
            <a:off x="5297194" y="44396"/>
            <a:ext cx="652279" cy="924021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226289" y="4387316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INTRODUCTION</a:t>
            </a:r>
          </a:p>
        </p:txBody>
      </p:sp>
      <p:sp>
        <p:nvSpPr>
          <p:cNvPr id="9" name="Rectangle à coins arrondis 8"/>
          <p:cNvSpPr/>
          <p:nvPr/>
        </p:nvSpPr>
        <p:spPr>
          <a:xfrm rot="5400000">
            <a:off x="24645885" y="-551472"/>
            <a:ext cx="594944" cy="1038971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3118654" y="4359666"/>
            <a:ext cx="36182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METHODOLOGY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67969" y="11858751"/>
            <a:ext cx="32912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BOARD GAME</a:t>
            </a:r>
          </a:p>
        </p:txBody>
      </p:sp>
      <p:sp>
        <p:nvSpPr>
          <p:cNvPr id="15" name="Rectangle à coins arrondis 14"/>
          <p:cNvSpPr/>
          <p:nvPr/>
        </p:nvSpPr>
        <p:spPr>
          <a:xfrm rot="5400000">
            <a:off x="22092318" y="4912629"/>
            <a:ext cx="582905" cy="1441377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9964524" y="11835682"/>
            <a:ext cx="55915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COMPUTER BASED GAME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80777" y="5556152"/>
            <a:ext cx="928511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There </a:t>
            </a:r>
            <a:r>
              <a:rPr lang="fr-FR" sz="2600" dirty="0" err="1"/>
              <a:t>is</a:t>
            </a:r>
            <a:r>
              <a:rPr lang="fr-FR" sz="2600" dirty="0"/>
              <a:t> an </a:t>
            </a:r>
            <a:r>
              <a:rPr lang="fr-FR" sz="2600" dirty="0" err="1"/>
              <a:t>increasing</a:t>
            </a:r>
            <a:r>
              <a:rPr lang="fr-FR" sz="2600" dirty="0"/>
              <a:t> </a:t>
            </a:r>
            <a:r>
              <a:rPr lang="fr-FR" sz="2600" dirty="0" err="1"/>
              <a:t>awarness</a:t>
            </a:r>
            <a:r>
              <a:rPr lang="fr-FR" sz="2600" dirty="0"/>
              <a:t> of the public on </a:t>
            </a:r>
            <a:r>
              <a:rPr lang="fr-FR" sz="2600" dirty="0" err="1"/>
              <a:t>environmental</a:t>
            </a:r>
            <a:r>
              <a:rPr lang="fr-FR" sz="2600" dirty="0"/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Expert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often</a:t>
            </a:r>
            <a:r>
              <a:rPr lang="fr-FR" sz="2600" dirty="0"/>
              <a:t> </a:t>
            </a:r>
            <a:r>
              <a:rPr lang="fr-FR" sz="2600" dirty="0" err="1"/>
              <a:t>required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</a:t>
            </a:r>
            <a:r>
              <a:rPr lang="fr-FR" sz="2600" dirty="0" err="1"/>
              <a:t>them</a:t>
            </a:r>
            <a:endParaRPr lang="fr-FR" sz="2600" dirty="0"/>
          </a:p>
          <a:p>
            <a:endParaRPr lang="fr-FR" sz="1500" dirty="0"/>
          </a:p>
          <a:p>
            <a:pPr marL="1179513" indent="-457200">
              <a:buFont typeface="Wingdings" panose="05000000000000000000" pitchFamily="2" charset="2"/>
              <a:buChar char="à"/>
            </a:pPr>
            <a:r>
              <a:rPr lang="fr-FR" sz="2600" b="1" dirty="0">
                <a:sym typeface="Wingdings" panose="05000000000000000000" pitchFamily="2" charset="2"/>
              </a:rPr>
              <a:t>A </a:t>
            </a:r>
            <a:r>
              <a:rPr lang="fr-FR" sz="2600" b="1" dirty="0" err="1">
                <a:sym typeface="Wingdings" panose="05000000000000000000" pitchFamily="2" charset="2"/>
              </a:rPr>
              <a:t>need</a:t>
            </a:r>
            <a:r>
              <a:rPr lang="fr-FR" sz="2600" b="1" dirty="0">
                <a:sym typeface="Wingdings" panose="05000000000000000000" pitchFamily="2" charset="2"/>
              </a:rPr>
              <a:t> for simple and </a:t>
            </a:r>
            <a:r>
              <a:rPr lang="fr-FR" sz="2600" b="1" dirty="0" err="1">
                <a:sym typeface="Wingdings" panose="05000000000000000000" pitchFamily="2" charset="2"/>
              </a:rPr>
              <a:t>understandable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 smtClean="0">
                <a:sym typeface="Wingdings" panose="05000000000000000000" pitchFamily="2" charset="2"/>
              </a:rPr>
              <a:t>tools</a:t>
            </a:r>
            <a:r>
              <a:rPr lang="fr-FR" sz="2600" b="1" dirty="0" smtClean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explain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environmental</a:t>
            </a:r>
            <a:r>
              <a:rPr lang="fr-FR" sz="2600" b="1" dirty="0">
                <a:sym typeface="Wingdings" panose="05000000000000000000" pitchFamily="2" charset="2"/>
              </a:rPr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Games</a:t>
            </a:r>
            <a:r>
              <a:rPr lang="fr-FR" sz="2600" dirty="0"/>
              <a:t> </a:t>
            </a:r>
            <a:r>
              <a:rPr lang="fr-FR" sz="2600" dirty="0" err="1"/>
              <a:t>provide</a:t>
            </a:r>
            <a:r>
              <a:rPr lang="fr-FR" sz="2600" dirty="0"/>
              <a:t> a </a:t>
            </a:r>
            <a:r>
              <a:rPr lang="fr-FR" sz="2600" dirty="0" err="1"/>
              <a:t>virtual</a:t>
            </a:r>
            <a:r>
              <a:rPr lang="fr-FR" sz="2600" dirty="0"/>
              <a:t> world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given</a:t>
            </a:r>
            <a:r>
              <a:rPr lang="fr-FR" sz="2600" dirty="0"/>
              <a:t> </a:t>
            </a:r>
            <a:r>
              <a:rPr lang="fr-FR" sz="2600" dirty="0" err="1" smtClean="0"/>
              <a:t>boundaries</a:t>
            </a:r>
            <a:r>
              <a:rPr lang="fr-FR" sz="2600" dirty="0" smtClean="0"/>
              <a:t> </a:t>
            </a:r>
            <a:r>
              <a:rPr lang="fr-FR" sz="2600" dirty="0"/>
              <a:t>(</a:t>
            </a:r>
            <a:r>
              <a:rPr lang="fr-FR" sz="2600" dirty="0" err="1"/>
              <a:t>rules</a:t>
            </a:r>
            <a:r>
              <a:rPr lang="fr-FR" sz="2600" dirty="0"/>
              <a:t>) </a:t>
            </a:r>
            <a:r>
              <a:rPr lang="fr-FR" sz="2600" dirty="0" err="1"/>
              <a:t>that</a:t>
            </a:r>
            <a:r>
              <a:rPr lang="fr-FR" sz="2600" dirty="0"/>
              <a:t>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needs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and to </a:t>
            </a:r>
            <a:r>
              <a:rPr lang="fr-FR" sz="2600" dirty="0" err="1"/>
              <a:t>follow</a:t>
            </a:r>
            <a:r>
              <a:rPr lang="fr-FR" sz="2600" dirty="0"/>
              <a:t> to </a:t>
            </a:r>
            <a:r>
              <a:rPr lang="fr-FR" sz="2600" dirty="0" err="1"/>
              <a:t>win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Furthermore</a:t>
            </a:r>
            <a:r>
              <a:rPr lang="fr-FR" sz="2600" dirty="0"/>
              <a:t>, </a:t>
            </a:r>
            <a:r>
              <a:rPr lang="fr-FR" sz="2600" dirty="0" err="1"/>
              <a:t>games</a:t>
            </a:r>
            <a:r>
              <a:rPr lang="fr-FR" sz="2600" dirty="0"/>
              <a:t> are </a:t>
            </a:r>
            <a:r>
              <a:rPr lang="fr-FR" sz="2600" dirty="0" err="1"/>
              <a:t>dynamic</a:t>
            </a:r>
            <a:r>
              <a:rPr lang="fr-FR" sz="2600" dirty="0"/>
              <a:t> and interactive: the </a:t>
            </a:r>
            <a:r>
              <a:rPr lang="fr-FR" sz="2600" dirty="0" err="1"/>
              <a:t>player</a:t>
            </a:r>
            <a:r>
              <a:rPr lang="fr-FR" sz="2600" dirty="0"/>
              <a:t> engagement and </a:t>
            </a:r>
            <a:r>
              <a:rPr lang="fr-FR" sz="2600" dirty="0" err="1"/>
              <a:t>its</a:t>
            </a:r>
            <a:r>
              <a:rPr lang="fr-FR" sz="2600" dirty="0"/>
              <a:t>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retention</a:t>
            </a:r>
            <a:r>
              <a:rPr lang="fr-FR" sz="2600" dirty="0"/>
              <a:t> </a:t>
            </a:r>
            <a:r>
              <a:rPr lang="fr-FR" sz="2600" dirty="0" err="1"/>
              <a:t>increase</a:t>
            </a:r>
            <a:endParaRPr lang="fr-FR" sz="2600" dirty="0"/>
          </a:p>
          <a:p>
            <a:endParaRPr lang="fr-FR" sz="1500" dirty="0"/>
          </a:p>
          <a:p>
            <a:pPr marL="1082675" indent="-360363"/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b="1" dirty="0" err="1"/>
              <a:t>Games</a:t>
            </a:r>
            <a:r>
              <a:rPr lang="fr-FR" sz="2600" b="1" dirty="0"/>
              <a:t> display </a:t>
            </a:r>
            <a:r>
              <a:rPr lang="fr-FR" sz="2600" b="1" dirty="0" err="1"/>
              <a:t>interesting</a:t>
            </a:r>
            <a:r>
              <a:rPr lang="fr-FR" sz="2600" b="1" dirty="0"/>
              <a:t> </a:t>
            </a:r>
            <a:r>
              <a:rPr lang="fr-FR" sz="2600" b="1" dirty="0" err="1"/>
              <a:t>features</a:t>
            </a:r>
            <a:r>
              <a:rPr lang="fr-FR" sz="2600" b="1" dirty="0"/>
              <a:t> to spread </a:t>
            </a:r>
            <a:r>
              <a:rPr lang="fr-FR" sz="2600" b="1" dirty="0" err="1"/>
              <a:t>scientific</a:t>
            </a:r>
            <a:r>
              <a:rPr lang="fr-FR" sz="2600" b="1" dirty="0"/>
              <a:t> </a:t>
            </a:r>
            <a:r>
              <a:rPr lang="fr-FR" sz="2600" b="1" dirty="0" err="1"/>
              <a:t>thinking</a:t>
            </a:r>
            <a:endParaRPr lang="fr-FR" sz="2600" b="1" dirty="0"/>
          </a:p>
          <a:p>
            <a:endParaRPr lang="fr-FR" sz="2600" dirty="0"/>
          </a:p>
          <a:p>
            <a:endParaRPr lang="fr-FR" sz="2600" dirty="0"/>
          </a:p>
        </p:txBody>
      </p:sp>
      <p:sp>
        <p:nvSpPr>
          <p:cNvPr id="30" name="Chevron 29"/>
          <p:cNvSpPr/>
          <p:nvPr/>
        </p:nvSpPr>
        <p:spPr>
          <a:xfrm rot="5400000">
            <a:off x="19491114" y="10219262"/>
            <a:ext cx="1378865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 rot="16200000">
            <a:off x="19566636" y="10360803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bg1">
                    <a:lumMod val="85000"/>
                  </a:schemeClr>
                </a:solidFill>
              </a:rPr>
              <a:t>STEP 4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3276891" y="5276434"/>
            <a:ext cx="6149732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Aquatic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species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ecological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concepts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Inclusion of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chance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20950071" y="7355912"/>
            <a:ext cx="2201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PROTOTYPES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0757591" y="8674089"/>
            <a:ext cx="2607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TEST AND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EVALUATION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0674965" y="10466127"/>
            <a:ext cx="277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DIFFUSION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21023097" y="5730333"/>
            <a:ext cx="21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23323650" y="7008883"/>
            <a:ext cx="6577977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calibration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23276891" y="8750152"/>
            <a:ext cx="5729332" cy="99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Gather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feedbacks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Ø"/>
              <a:tabLst>
                <a:tab pos="176213" algn="l"/>
              </a:tabLst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Refining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and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adapting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games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276891" y="10182617"/>
            <a:ext cx="6138988" cy="996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Identification of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 of a diffusion network</a:t>
            </a:r>
          </a:p>
        </p:txBody>
      </p:sp>
      <p:sp>
        <p:nvSpPr>
          <p:cNvPr id="68" name="Chevron 67"/>
          <p:cNvSpPr/>
          <p:nvPr/>
        </p:nvSpPr>
        <p:spPr>
          <a:xfrm rot="5400000">
            <a:off x="19488754" y="8918593"/>
            <a:ext cx="1383587" cy="720079"/>
          </a:xfrm>
          <a:prstGeom prst="chevron">
            <a:avLst>
              <a:gd name="adj" fmla="val 3728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/>
          <p:cNvSpPr/>
          <p:nvPr/>
        </p:nvSpPr>
        <p:spPr>
          <a:xfrm rot="5400000">
            <a:off x="19352456" y="7470714"/>
            <a:ext cx="1656184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19578248" y="898472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19494628" y="754456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19566636" y="5672358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72" name="Pentagone 71"/>
          <p:cNvSpPr/>
          <p:nvPr/>
        </p:nvSpPr>
        <p:spPr>
          <a:xfrm rot="5400000">
            <a:off x="11321873" y="15546846"/>
            <a:ext cx="6316490" cy="45564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Chevron 72"/>
          <p:cNvSpPr/>
          <p:nvPr/>
        </p:nvSpPr>
        <p:spPr>
          <a:xfrm rot="5400000">
            <a:off x="6696720" y="26950788"/>
            <a:ext cx="15607402" cy="464483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 rot="16200000">
            <a:off x="13847311" y="20824730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75" name="ZoneTexte 74"/>
          <p:cNvSpPr txBox="1"/>
          <p:nvPr/>
        </p:nvSpPr>
        <p:spPr>
          <a:xfrm rot="16200000">
            <a:off x="13847311" y="13476024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13563" y="13447762"/>
            <a:ext cx="12896326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6688" indent="-514350">
              <a:buFont typeface="Arial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922338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 err="1"/>
              <a:t>player</a:t>
            </a:r>
            <a:r>
              <a:rPr lang="fr-FR" sz="2800" b="1" dirty="0"/>
              <a:t> </a:t>
            </a:r>
            <a:r>
              <a:rPr lang="fr-FR" sz="2800" b="1" dirty="0" err="1"/>
              <a:t>is</a:t>
            </a:r>
            <a:r>
              <a:rPr lang="fr-FR" sz="2800" b="1" dirty="0"/>
              <a:t> a </a:t>
            </a:r>
            <a:r>
              <a:rPr lang="fr-FR" sz="2800" b="1" dirty="0" err="1"/>
              <a:t>fish</a:t>
            </a:r>
            <a:r>
              <a:rPr lang="fr-FR" sz="2800" dirty="0"/>
              <a:t>, </a:t>
            </a:r>
            <a:r>
              <a:rPr lang="fr-FR" sz="2800" dirty="0" err="1"/>
              <a:t>either</a:t>
            </a:r>
            <a:r>
              <a:rPr lang="fr-FR" sz="2800" dirty="0"/>
              <a:t> a </a:t>
            </a:r>
            <a:r>
              <a:rPr lang="fr-FR" sz="2800" dirty="0" err="1"/>
              <a:t>predator</a:t>
            </a:r>
            <a:r>
              <a:rPr lang="fr-FR" sz="2800" dirty="0"/>
              <a:t> or a </a:t>
            </a:r>
            <a:r>
              <a:rPr lang="fr-FR" sz="2800" dirty="0" err="1"/>
              <a:t>prey</a:t>
            </a:r>
            <a:endParaRPr lang="fr-FR" sz="28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/>
              <a:t>objective</a:t>
            </a:r>
            <a:r>
              <a:rPr lang="fr-FR" sz="2800" dirty="0"/>
              <a:t> of the </a:t>
            </a:r>
            <a:r>
              <a:rPr lang="fr-FR" sz="2800" dirty="0" err="1"/>
              <a:t>game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reach</a:t>
            </a:r>
            <a:r>
              <a:rPr lang="fr-FR" sz="2800" b="1" dirty="0"/>
              <a:t> a stable population of </a:t>
            </a:r>
            <a:r>
              <a:rPr lang="fr-FR" sz="2800" b="1" dirty="0" err="1"/>
              <a:t>fish</a:t>
            </a:r>
            <a:r>
              <a:rPr lang="fr-FR" sz="2800" b="1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Concepts </a:t>
            </a:r>
            <a:r>
              <a:rPr lang="fr-FR" sz="2800" dirty="0" err="1"/>
              <a:t>illustrated</a:t>
            </a:r>
            <a:r>
              <a:rPr lang="fr-FR" sz="2800" b="1" dirty="0"/>
              <a:t>: </a:t>
            </a:r>
            <a:r>
              <a:rPr lang="fr-FR" sz="2800" b="1" dirty="0" err="1"/>
              <a:t>feeding</a:t>
            </a:r>
            <a:r>
              <a:rPr lang="fr-FR" sz="2800" b="1" dirty="0"/>
              <a:t> </a:t>
            </a:r>
            <a:r>
              <a:rPr lang="fr-FR" sz="2800" b="1" dirty="0" err="1"/>
              <a:t>strategy</a:t>
            </a:r>
            <a:r>
              <a:rPr lang="fr-FR" sz="2800" b="1" dirty="0"/>
              <a:t>, </a:t>
            </a:r>
            <a:r>
              <a:rPr lang="fr-FR" sz="2800" b="1" dirty="0" err="1"/>
              <a:t>eproduction</a:t>
            </a:r>
            <a:r>
              <a:rPr lang="fr-FR" sz="2800" b="1" dirty="0"/>
              <a:t>, </a:t>
            </a:r>
            <a:r>
              <a:rPr lang="fr-FR" sz="2800" b="1" dirty="0" err="1"/>
              <a:t>predation</a:t>
            </a:r>
            <a:r>
              <a:rPr lang="fr-FR" sz="2800" b="1" dirty="0"/>
              <a:t> and </a:t>
            </a:r>
            <a:r>
              <a:rPr lang="fr-FR" sz="2800" b="1" dirty="0" err="1"/>
              <a:t>competition</a:t>
            </a:r>
            <a:endParaRPr lang="fr-FR" sz="28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436688" indent="-514350">
              <a:buFont typeface="Arial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board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Species</a:t>
            </a:r>
            <a:r>
              <a:rPr lang="fr-FR" sz="2600" dirty="0"/>
              <a:t>: the </a:t>
            </a:r>
            <a:r>
              <a:rPr lang="fr-FR" sz="2600" b="1" dirty="0" err="1"/>
              <a:t>roach</a:t>
            </a:r>
            <a:r>
              <a:rPr lang="fr-FR" sz="2600" dirty="0"/>
              <a:t> (</a:t>
            </a:r>
            <a:r>
              <a:rPr lang="fr-FR" sz="2600" i="1" dirty="0" err="1"/>
              <a:t>Rutilus</a:t>
            </a:r>
            <a:r>
              <a:rPr lang="fr-FR" sz="2600" i="1" dirty="0"/>
              <a:t> </a:t>
            </a:r>
            <a:r>
              <a:rPr lang="fr-FR" sz="2600" i="1" dirty="0" err="1"/>
              <a:t>rutilus</a:t>
            </a:r>
            <a:r>
              <a:rPr lang="fr-FR" sz="2600" dirty="0"/>
              <a:t>) as a </a:t>
            </a:r>
            <a:r>
              <a:rPr lang="fr-FR" sz="2600" dirty="0" err="1"/>
              <a:t>prey</a:t>
            </a:r>
            <a:r>
              <a:rPr lang="fr-FR" sz="2600" dirty="0"/>
              <a:t> and the </a:t>
            </a:r>
            <a:r>
              <a:rPr lang="fr-FR" sz="2600" b="1" dirty="0" err="1"/>
              <a:t>pumpkinseed</a:t>
            </a:r>
            <a:r>
              <a:rPr lang="fr-FR" sz="2600" dirty="0"/>
              <a:t> (</a:t>
            </a:r>
            <a:r>
              <a:rPr lang="fr-FR" sz="2600" i="1" dirty="0" err="1"/>
              <a:t>Lepomis</a:t>
            </a:r>
            <a:r>
              <a:rPr lang="fr-FR" sz="2600" i="1" dirty="0"/>
              <a:t> </a:t>
            </a:r>
            <a:r>
              <a:rPr lang="fr-FR" sz="2600" i="1" dirty="0" err="1"/>
              <a:t>gibbosus</a:t>
            </a:r>
            <a:r>
              <a:rPr lang="fr-FR" sz="2600" dirty="0"/>
              <a:t>) as a </a:t>
            </a:r>
            <a:r>
              <a:rPr lang="fr-FR" sz="2600" dirty="0" err="1"/>
              <a:t>predator</a:t>
            </a:r>
            <a:r>
              <a:rPr lang="fr-FR" sz="2600" dirty="0"/>
              <a:t>, :</a:t>
            </a:r>
            <a:r>
              <a:rPr lang="fr-FR" sz="2600" dirty="0" err="1"/>
              <a:t>two</a:t>
            </a:r>
            <a:r>
              <a:rPr lang="fr-FR" sz="2600" dirty="0"/>
              <a:t> </a:t>
            </a:r>
            <a:r>
              <a:rPr lang="fr-FR" sz="2600" b="1" dirty="0" err="1"/>
              <a:t>common</a:t>
            </a:r>
            <a:r>
              <a:rPr lang="fr-FR" sz="2600" b="1" dirty="0"/>
              <a:t>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small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Illustration of a </a:t>
            </a:r>
            <a:r>
              <a:rPr lang="fr-FR" sz="2600" b="1" dirty="0"/>
              <a:t>native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shoal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  <a:r>
              <a:rPr lang="fr-FR" sz="2600" dirty="0"/>
              <a:t>(the </a:t>
            </a:r>
            <a:r>
              <a:rPr lang="fr-FR" sz="2600" dirty="0" err="1"/>
              <a:t>roach</a:t>
            </a:r>
            <a:r>
              <a:rPr lang="fr-FR" sz="2600" dirty="0"/>
              <a:t>) and of an </a:t>
            </a:r>
            <a:r>
              <a:rPr lang="fr-FR" sz="2600" b="1" dirty="0"/>
              <a:t>invasive </a:t>
            </a:r>
            <a:r>
              <a:rPr lang="fr-FR" sz="2600" b="1" dirty="0" err="1"/>
              <a:t>species</a:t>
            </a:r>
            <a:r>
              <a:rPr lang="fr-FR" sz="2600" dirty="0"/>
              <a:t> (the </a:t>
            </a:r>
            <a:r>
              <a:rPr lang="fr-FR" sz="2600" dirty="0" err="1"/>
              <a:t>pumpkinseed</a:t>
            </a:r>
            <a:r>
              <a:rPr lang="fr-FR" sz="2600" dirty="0"/>
              <a:t>)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 err="1"/>
              <a:t>specific</a:t>
            </a:r>
            <a:r>
              <a:rPr lang="fr-FR" sz="2600" b="1" dirty="0"/>
              <a:t> life </a:t>
            </a:r>
            <a:r>
              <a:rPr lang="fr-FR" sz="2600" b="1" dirty="0" err="1"/>
              <a:t>history</a:t>
            </a:r>
            <a:r>
              <a:rPr lang="fr-FR" sz="2600" b="1" dirty="0"/>
              <a:t> </a:t>
            </a:r>
            <a:r>
              <a:rPr lang="fr-FR" sz="2600" dirty="0" err="1"/>
              <a:t>characteristics</a:t>
            </a:r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board</a:t>
            </a:r>
            <a:r>
              <a:rPr lang="fr-FR" sz="2600" dirty="0"/>
              <a:t> </a:t>
            </a:r>
            <a:r>
              <a:rPr lang="fr-FR" sz="2600" dirty="0" err="1"/>
              <a:t>represents</a:t>
            </a:r>
            <a:r>
              <a:rPr lang="fr-FR" sz="2600" dirty="0"/>
              <a:t> the </a:t>
            </a:r>
            <a:r>
              <a:rPr lang="fr-FR" sz="2600" b="1" dirty="0" err="1"/>
              <a:t>edge</a:t>
            </a:r>
            <a:r>
              <a:rPr lang="fr-FR" sz="2600" b="1" dirty="0"/>
              <a:t> of a </a:t>
            </a:r>
            <a:r>
              <a:rPr lang="fr-FR" sz="2600" b="1" dirty="0" err="1"/>
              <a:t>lake</a:t>
            </a:r>
            <a:r>
              <a:rPr lang="fr-FR" sz="2600" b="1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plants, </a:t>
            </a:r>
            <a:r>
              <a:rPr lang="fr-FR" sz="2600" b="1" dirty="0" err="1"/>
              <a:t>crustaceans</a:t>
            </a:r>
            <a:r>
              <a:rPr lang="fr-FR" sz="2600" b="1" dirty="0"/>
              <a:t>, and </a:t>
            </a:r>
            <a:r>
              <a:rPr lang="fr-FR" sz="2600" b="1" dirty="0" err="1"/>
              <a:t>mollusks</a:t>
            </a:r>
            <a:endParaRPr lang="fr-FR" sz="26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choses a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species</a:t>
            </a:r>
            <a:r>
              <a:rPr lang="fr-FR" sz="2600" dirty="0"/>
              <a:t> and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2 </a:t>
            </a:r>
            <a:r>
              <a:rPr lang="fr-FR" sz="2600" dirty="0" err="1"/>
              <a:t>token</a:t>
            </a:r>
            <a:r>
              <a:rPr lang="fr-FR" sz="2600" dirty="0"/>
              <a:t> (male +</a:t>
            </a:r>
            <a:r>
              <a:rPr lang="fr-FR" sz="2600" dirty="0" err="1"/>
              <a:t>female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players</a:t>
            </a:r>
            <a:r>
              <a:rPr lang="fr-FR" sz="2600" dirty="0"/>
              <a:t> </a:t>
            </a:r>
            <a:r>
              <a:rPr lang="fr-FR" sz="2600" b="1" dirty="0"/>
              <a:t>use </a:t>
            </a:r>
            <a:r>
              <a:rPr lang="fr-FR" sz="2600" b="1" dirty="0" err="1"/>
              <a:t>dices</a:t>
            </a:r>
            <a:r>
              <a:rPr lang="fr-FR" sz="2600" dirty="0"/>
              <a:t> to </a:t>
            </a:r>
            <a:r>
              <a:rPr lang="fr-FR" sz="2600" b="1" dirty="0"/>
              <a:t>move the </a:t>
            </a:r>
            <a:r>
              <a:rPr lang="fr-FR" sz="2600" b="1" dirty="0" err="1"/>
              <a:t>tokens</a:t>
            </a:r>
            <a:r>
              <a:rPr lang="fr-FR" sz="2600" b="1" dirty="0"/>
              <a:t> </a:t>
            </a:r>
            <a:r>
              <a:rPr lang="fr-FR" sz="2600" dirty="0"/>
              <a:t>on the </a:t>
            </a:r>
            <a:r>
              <a:rPr lang="fr-FR" sz="2600" dirty="0" err="1"/>
              <a:t>board</a:t>
            </a:r>
            <a:r>
              <a:rPr lang="fr-FR" sz="2600" dirty="0"/>
              <a:t> and to </a:t>
            </a:r>
            <a:r>
              <a:rPr lang="fr-FR" sz="2600" b="1" dirty="0" err="1"/>
              <a:t>find</a:t>
            </a:r>
            <a:r>
              <a:rPr lang="fr-FR" sz="2600" b="1" dirty="0"/>
              <a:t> ressources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ressource </a:t>
            </a:r>
            <a:r>
              <a:rPr lang="fr-FR" sz="2600" dirty="0" err="1"/>
              <a:t>provides</a:t>
            </a:r>
            <a:r>
              <a:rPr lang="fr-FR" sz="2600" dirty="0"/>
              <a:t> the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a </a:t>
            </a:r>
            <a:r>
              <a:rPr lang="fr-FR" sz="2600" b="1" dirty="0" err="1"/>
              <a:t>given</a:t>
            </a:r>
            <a:r>
              <a:rPr lang="fr-FR" sz="2600" b="1" dirty="0"/>
              <a:t> </a:t>
            </a:r>
            <a:r>
              <a:rPr lang="fr-FR" sz="2600" b="1" dirty="0" err="1"/>
              <a:t>amount</a:t>
            </a:r>
            <a:r>
              <a:rPr lang="fr-FR" sz="2600" b="1" dirty="0"/>
              <a:t> of </a:t>
            </a:r>
            <a:r>
              <a:rPr lang="fr-FR" sz="2600" b="1" dirty="0" err="1"/>
              <a:t>energy</a:t>
            </a:r>
            <a:r>
              <a:rPr lang="fr-FR" sz="2600" b="1" dirty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he</a:t>
            </a:r>
            <a:r>
              <a:rPr lang="fr-FR" sz="2600" dirty="0"/>
              <a:t> </a:t>
            </a:r>
            <a:r>
              <a:rPr lang="fr-FR" sz="2600" dirty="0" err="1"/>
              <a:t>accumulates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This </a:t>
            </a:r>
            <a:r>
              <a:rPr lang="fr-FR" sz="2600" dirty="0" err="1"/>
              <a:t>energy</a:t>
            </a:r>
            <a:r>
              <a:rPr lang="fr-FR" sz="2600" dirty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further</a:t>
            </a:r>
            <a:r>
              <a:rPr lang="fr-FR" sz="2600" dirty="0"/>
              <a:t> </a:t>
            </a:r>
            <a:r>
              <a:rPr lang="fr-FR" sz="2600" b="1" dirty="0" err="1"/>
              <a:t>be</a:t>
            </a:r>
            <a:r>
              <a:rPr lang="fr-FR" sz="2600" b="1" dirty="0"/>
              <a:t> </a:t>
            </a:r>
            <a:r>
              <a:rPr lang="fr-FR" sz="2600" b="1" dirty="0" err="1"/>
              <a:t>used</a:t>
            </a:r>
            <a:r>
              <a:rPr lang="fr-FR" sz="2600" b="1" dirty="0"/>
              <a:t> to </a:t>
            </a:r>
            <a:r>
              <a:rPr lang="fr-FR" sz="2600" b="1" dirty="0" err="1"/>
              <a:t>reproduce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adult</a:t>
            </a:r>
            <a:r>
              <a:rPr lang="fr-FR" sz="2600" dirty="0"/>
              <a:t> </a:t>
            </a:r>
            <a:r>
              <a:rPr lang="fr-FR" sz="2600" dirty="0" err="1"/>
              <a:t>fish</a:t>
            </a:r>
            <a:r>
              <a:rPr lang="fr-FR" sz="2600" dirty="0"/>
              <a:t>), to </a:t>
            </a:r>
            <a:r>
              <a:rPr lang="fr-FR" sz="2600" b="1" dirty="0" err="1"/>
              <a:t>grow</a:t>
            </a:r>
            <a:r>
              <a:rPr lang="fr-FR" sz="2600" dirty="0"/>
              <a:t> (</a:t>
            </a:r>
            <a:r>
              <a:rPr lang="fr-FR" sz="2600" dirty="0" err="1"/>
              <a:t>juvenile</a:t>
            </a:r>
            <a:r>
              <a:rPr lang="fr-FR" sz="2600" dirty="0"/>
              <a:t>) or to </a:t>
            </a:r>
            <a:r>
              <a:rPr lang="fr-FR" sz="2600" b="1" dirty="0" err="1"/>
              <a:t>attack</a:t>
            </a:r>
            <a:r>
              <a:rPr lang="fr-FR" sz="2600" dirty="0"/>
              <a:t> a </a:t>
            </a:r>
            <a:r>
              <a:rPr lang="fr-FR" sz="2600" dirty="0" err="1"/>
              <a:t>prey</a:t>
            </a:r>
            <a:r>
              <a:rPr lang="fr-FR" sz="2600" dirty="0"/>
              <a:t> (</a:t>
            </a:r>
            <a:r>
              <a:rPr lang="fr-FR" sz="2600" dirty="0" err="1"/>
              <a:t>predator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</a:t>
            </a:r>
            <a:r>
              <a:rPr lang="fr-FR" sz="2600" dirty="0" err="1"/>
              <a:t>turn</a:t>
            </a:r>
            <a:r>
              <a:rPr lang="fr-FR" sz="2600" dirty="0"/>
              <a:t>,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takes</a:t>
            </a:r>
            <a:r>
              <a:rPr lang="fr-FR" sz="2600" dirty="0"/>
              <a:t> </a:t>
            </a:r>
            <a:r>
              <a:rPr lang="fr-FR" sz="2600" b="1" dirty="0"/>
              <a:t>a </a:t>
            </a:r>
            <a:r>
              <a:rPr lang="fr-FR" sz="2600" b="1" dirty="0" err="1"/>
              <a:t>card</a:t>
            </a:r>
            <a:r>
              <a:rPr lang="fr-FR" sz="2600" b="1" dirty="0"/>
              <a:t> « chance » </a:t>
            </a:r>
            <a:r>
              <a:rPr lang="fr-FR" sz="2600" dirty="0" err="1"/>
              <a:t>representing</a:t>
            </a:r>
            <a:r>
              <a:rPr lang="fr-FR" sz="2600" dirty="0"/>
              <a:t> the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impacting</a:t>
            </a:r>
            <a:r>
              <a:rPr lang="fr-FR" sz="2600" b="1" dirty="0"/>
              <a:t> the </a:t>
            </a:r>
            <a:r>
              <a:rPr lang="fr-FR" sz="2600" b="1" dirty="0" err="1"/>
              <a:t>lake</a:t>
            </a:r>
            <a:endParaRPr lang="fr-FR" sz="2600" b="1" dirty="0"/>
          </a:p>
          <a:p>
            <a:endParaRPr lang="fr-FR" sz="2600" dirty="0"/>
          </a:p>
          <a:p>
            <a:pPr marL="1443038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Ecological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characteristics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each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player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600" dirty="0"/>
          </a:p>
        </p:txBody>
      </p:sp>
      <p:pic>
        <p:nvPicPr>
          <p:cNvPr id="54" name="Image 5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966479" y="26971545"/>
            <a:ext cx="1032928" cy="667106"/>
          </a:xfrm>
          <a:prstGeom prst="rect">
            <a:avLst/>
          </a:prstGeom>
        </p:spPr>
      </p:pic>
      <p:pic>
        <p:nvPicPr>
          <p:cNvPr id="55" name="Image 54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58340" y="27525804"/>
            <a:ext cx="1009793" cy="442679"/>
          </a:xfrm>
          <a:prstGeom prst="rect">
            <a:avLst/>
          </a:prstGeom>
        </p:spPr>
      </p:pic>
      <p:pic>
        <p:nvPicPr>
          <p:cNvPr id="57" name="Image 56" descr="perche-soleil femelle essai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6488206" y="26968990"/>
            <a:ext cx="2044795" cy="1275532"/>
          </a:xfrm>
          <a:prstGeom prst="rect">
            <a:avLst/>
          </a:prstGeom>
        </p:spPr>
      </p:pic>
      <p:pic>
        <p:nvPicPr>
          <p:cNvPr id="58" name="Image 57" descr="flirt gardon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1093117" y="32310798"/>
            <a:ext cx="2084796" cy="1736597"/>
          </a:xfrm>
          <a:prstGeom prst="rect">
            <a:avLst/>
          </a:prstGeom>
        </p:spPr>
      </p:pic>
      <p:pic>
        <p:nvPicPr>
          <p:cNvPr id="59" name="Image 58" descr="flirt perche solei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 flipH="1">
            <a:off x="5708153" y="32465509"/>
            <a:ext cx="1635461" cy="1665811"/>
          </a:xfrm>
          <a:prstGeom prst="rect">
            <a:avLst/>
          </a:prstGeom>
        </p:spPr>
      </p:pic>
      <p:grpSp>
        <p:nvGrpSpPr>
          <p:cNvPr id="86" name="Groupe 85"/>
          <p:cNvGrpSpPr/>
          <p:nvPr/>
        </p:nvGrpSpPr>
        <p:grpSpPr>
          <a:xfrm>
            <a:off x="1304316" y="29379840"/>
            <a:ext cx="2063097" cy="1504428"/>
            <a:chOff x="5562923" y="22825820"/>
            <a:chExt cx="2880323" cy="2682897"/>
          </a:xfrm>
        </p:grpSpPr>
        <p:pic>
          <p:nvPicPr>
            <p:cNvPr id="60" name="Image 59" descr="plantes_aquatiques_A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52" t="35805" r="41348" b="11780"/>
            <a:stretch>
              <a:fillRect/>
            </a:stretch>
          </p:blipFill>
          <p:spPr>
            <a:xfrm>
              <a:off x="6427019" y="23159648"/>
              <a:ext cx="1803524" cy="1628989"/>
            </a:xfrm>
            <a:prstGeom prst="rect">
              <a:avLst/>
            </a:prstGeom>
          </p:spPr>
        </p:pic>
        <p:pic>
          <p:nvPicPr>
            <p:cNvPr id="70" name="Image 69" descr="plantes_aquatiques_B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06" t="35567" r="39997" b="15762"/>
            <a:stretch>
              <a:fillRect/>
            </a:stretch>
          </p:blipFill>
          <p:spPr>
            <a:xfrm>
              <a:off x="5562923" y="23950246"/>
              <a:ext cx="1978059" cy="1558471"/>
            </a:xfrm>
            <a:prstGeom prst="rect">
              <a:avLst/>
            </a:prstGeom>
          </p:spPr>
        </p:pic>
        <p:pic>
          <p:nvPicPr>
            <p:cNvPr id="76" name="Image 75" descr="plantes aquatiques un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591" t="14044" b="38936"/>
            <a:stretch>
              <a:fillRect/>
            </a:stretch>
          </p:blipFill>
          <p:spPr>
            <a:xfrm rot="16200000">
              <a:off x="5679081" y="22709665"/>
              <a:ext cx="2648010" cy="2880320"/>
            </a:xfrm>
            <a:prstGeom prst="rect">
              <a:avLst/>
            </a:prstGeom>
          </p:spPr>
        </p:pic>
      </p:grpSp>
      <p:pic>
        <p:nvPicPr>
          <p:cNvPr id="78" name="Image 77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421835" y="33776410"/>
            <a:ext cx="2000133" cy="686892"/>
          </a:xfrm>
          <a:prstGeom prst="rect">
            <a:avLst/>
          </a:prstGeom>
        </p:spPr>
      </p:pic>
      <p:pic>
        <p:nvPicPr>
          <p:cNvPr id="79" name="Image 78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97726" flipH="1">
            <a:off x="3453530" y="32963426"/>
            <a:ext cx="1254499" cy="654262"/>
          </a:xfrm>
          <a:prstGeom prst="rect">
            <a:avLst/>
          </a:prstGeom>
        </p:spPr>
      </p:pic>
      <p:pic>
        <p:nvPicPr>
          <p:cNvPr id="77" name="Image 76" descr="bébé2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10000" contrast="-20000"/>
          </a:blip>
          <a:stretch>
            <a:fillRect/>
          </a:stretch>
        </p:blipFill>
        <p:spPr>
          <a:xfrm rot="20819057" flipH="1">
            <a:off x="7684918" y="33398678"/>
            <a:ext cx="1367410" cy="722595"/>
          </a:xfrm>
          <a:prstGeom prst="rect">
            <a:avLst/>
          </a:prstGeom>
        </p:spPr>
      </p:pic>
      <p:pic>
        <p:nvPicPr>
          <p:cNvPr id="82" name="Image 81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02494" y="27106850"/>
            <a:ext cx="1150843" cy="743260"/>
          </a:xfrm>
          <a:prstGeom prst="rect">
            <a:avLst/>
          </a:prstGeom>
        </p:spPr>
      </p:pic>
      <p:pic>
        <p:nvPicPr>
          <p:cNvPr id="83" name="Image 82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56347" flipH="1">
            <a:off x="6759674" y="30033650"/>
            <a:ext cx="975529" cy="477352"/>
          </a:xfrm>
          <a:prstGeom prst="rect">
            <a:avLst/>
          </a:prstGeom>
        </p:spPr>
      </p:pic>
      <p:pic>
        <p:nvPicPr>
          <p:cNvPr id="84" name="Image 83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561102" flipH="1">
            <a:off x="6398915" y="29317982"/>
            <a:ext cx="1314249" cy="643097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3635250" y="29079316"/>
            <a:ext cx="1905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RESSOURCES</a:t>
            </a:r>
          </a:p>
        </p:txBody>
      </p:sp>
      <p:sp>
        <p:nvSpPr>
          <p:cNvPr id="89" name="ZoneTexte 88"/>
          <p:cNvSpPr txBox="1"/>
          <p:nvPr/>
        </p:nvSpPr>
        <p:spPr>
          <a:xfrm>
            <a:off x="3237131" y="31979979"/>
            <a:ext cx="241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REPRODUCTION 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3126184" y="3323082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latin typeface="+mj-lt"/>
                <a:cs typeface="Aharoni" pitchFamily="2" charset="-79"/>
              </a:rPr>
              <a:t>=&gt;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7295180" y="3318954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latin typeface="+mj-lt"/>
                <a:cs typeface="Aharoni" pitchFamily="2" charset="-79"/>
              </a:rPr>
              <a:t>=&gt;</a:t>
            </a:r>
          </a:p>
        </p:txBody>
      </p:sp>
      <p:pic>
        <p:nvPicPr>
          <p:cNvPr id="92" name="Image 91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867987" y="27513747"/>
            <a:ext cx="1051870" cy="461125"/>
          </a:xfrm>
          <a:prstGeom prst="rect">
            <a:avLst/>
          </a:prstGeom>
        </p:spPr>
      </p:pic>
      <p:pic>
        <p:nvPicPr>
          <p:cNvPr id="81" name="Image 80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78999" y="27283402"/>
            <a:ext cx="1150843" cy="743260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1466709" y="28197678"/>
            <a:ext cx="2088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ROACH 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573586" y="28272067"/>
            <a:ext cx="2456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200" dirty="0"/>
              <a:t>THE PUMPKINSEED </a:t>
            </a:r>
          </a:p>
        </p:txBody>
      </p:sp>
      <p:pic>
        <p:nvPicPr>
          <p:cNvPr id="56" name="Image 55" descr="perche soleil mâle essai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5169046" y="26676447"/>
            <a:ext cx="1950988" cy="1217016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893504" y="30936363"/>
            <a:ext cx="410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Plants, </a:t>
            </a:r>
            <a:r>
              <a:rPr lang="fr-FR" sz="2200" dirty="0" err="1"/>
              <a:t>crustaceans</a:t>
            </a:r>
            <a:r>
              <a:rPr lang="fr-FR" sz="2200" dirty="0"/>
              <a:t>, </a:t>
            </a:r>
            <a:r>
              <a:rPr lang="fr-FR" sz="2200" dirty="0" err="1"/>
              <a:t>mollusks</a:t>
            </a:r>
            <a:endParaRPr lang="fr-FR" sz="2200" dirty="0"/>
          </a:p>
        </p:txBody>
      </p:sp>
      <p:sp>
        <p:nvSpPr>
          <p:cNvPr id="96" name="ZoneTexte 95"/>
          <p:cNvSpPr txBox="1"/>
          <p:nvPr/>
        </p:nvSpPr>
        <p:spPr>
          <a:xfrm>
            <a:off x="1102812" y="34537924"/>
            <a:ext cx="3285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stick to the plants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897509" y="34460357"/>
            <a:ext cx="330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</a:t>
            </a:r>
            <a:r>
              <a:rPr lang="fr-FR" sz="2200" dirty="0" err="1"/>
              <a:t>layed</a:t>
            </a:r>
            <a:r>
              <a:rPr lang="fr-FR" sz="2200" dirty="0"/>
              <a:t> in a </a:t>
            </a:r>
            <a:r>
              <a:rPr lang="fr-FR" sz="2200" dirty="0" err="1"/>
              <a:t>nest</a:t>
            </a:r>
            <a:r>
              <a:rPr lang="fr-FR" sz="2200" dirty="0"/>
              <a:t> </a:t>
            </a:r>
            <a:r>
              <a:rPr lang="fr-FR" sz="2200" dirty="0" err="1"/>
              <a:t>done</a:t>
            </a:r>
            <a:r>
              <a:rPr lang="fr-FR" sz="2200" dirty="0"/>
              <a:t> by the male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4944073" y="30937524"/>
            <a:ext cx="412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Roach</a:t>
            </a:r>
            <a:r>
              <a:rPr lang="fr-FR" sz="2200" dirty="0"/>
              <a:t> </a:t>
            </a:r>
            <a:r>
              <a:rPr lang="fr-FR" sz="2200" dirty="0" err="1"/>
              <a:t>juveniles</a:t>
            </a:r>
            <a:r>
              <a:rPr lang="fr-FR" sz="2200" dirty="0"/>
              <a:t> and </a:t>
            </a:r>
            <a:r>
              <a:rPr lang="fr-FR" sz="2200" dirty="0" err="1"/>
              <a:t>crustaceans</a:t>
            </a:r>
            <a:endParaRPr lang="fr-FR" sz="2200" dirty="0"/>
          </a:p>
        </p:txBody>
      </p:sp>
      <p:sp>
        <p:nvSpPr>
          <p:cNvPr id="99" name="ZoneTexte 98"/>
          <p:cNvSpPr txBox="1"/>
          <p:nvPr/>
        </p:nvSpPr>
        <p:spPr>
          <a:xfrm>
            <a:off x="1068385" y="36608477"/>
            <a:ext cx="1310545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Demonstration</a:t>
            </a:r>
            <a:r>
              <a:rPr lang="fr-FR" sz="2600" dirty="0"/>
              <a:t> of the </a:t>
            </a:r>
            <a:r>
              <a:rPr lang="fr-FR" sz="2600" b="1" dirty="0"/>
              <a:t>proof-of-concept</a:t>
            </a:r>
            <a:r>
              <a:rPr lang="fr-FR" sz="2600" dirty="0"/>
              <a:t>: the </a:t>
            </a:r>
            <a:r>
              <a:rPr lang="fr-FR" sz="2600" b="1" dirty="0"/>
              <a:t>first prototypes are </a:t>
            </a:r>
            <a:r>
              <a:rPr lang="fr-FR" sz="2600" b="1" dirty="0" err="1"/>
              <a:t>available</a:t>
            </a:r>
            <a:r>
              <a:rPr lang="fr-FR" sz="2600" b="1" dirty="0"/>
              <a:t> for </a:t>
            </a:r>
            <a:r>
              <a:rPr lang="fr-FR" sz="2600" b="1" dirty="0" err="1"/>
              <a:t>testing</a:t>
            </a: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Both</a:t>
            </a:r>
            <a:r>
              <a:rPr lang="fr-FR" sz="2600" dirty="0"/>
              <a:t> </a:t>
            </a:r>
            <a:r>
              <a:rPr lang="fr-FR" sz="2600" dirty="0" err="1"/>
              <a:t>game</a:t>
            </a:r>
            <a:r>
              <a:rPr lang="fr-FR" sz="2600" dirty="0"/>
              <a:t> are </a:t>
            </a:r>
            <a:r>
              <a:rPr lang="fr-FR" sz="2600" b="1" dirty="0" err="1"/>
              <a:t>complementary</a:t>
            </a:r>
            <a:r>
              <a:rPr lang="fr-FR" sz="2600" dirty="0"/>
              <a:t> as </a:t>
            </a:r>
            <a:r>
              <a:rPr lang="fr-FR" sz="2600" dirty="0" err="1"/>
              <a:t>they</a:t>
            </a:r>
            <a:r>
              <a:rPr lang="fr-FR" sz="2600" dirty="0"/>
              <a:t> </a:t>
            </a:r>
            <a:r>
              <a:rPr lang="fr-FR" sz="2600" dirty="0" err="1"/>
              <a:t>integrate</a:t>
            </a:r>
            <a:r>
              <a:rPr lang="fr-FR" sz="2600" dirty="0"/>
              <a:t> </a:t>
            </a:r>
            <a:r>
              <a:rPr lang="fr-FR" sz="2600" dirty="0" err="1"/>
              <a:t>different</a:t>
            </a:r>
            <a:r>
              <a:rPr lang="fr-FR" sz="2600" dirty="0"/>
              <a:t> time </a:t>
            </a:r>
            <a:r>
              <a:rPr lang="fr-FR" sz="2600" dirty="0" err="1"/>
              <a:t>scales</a:t>
            </a:r>
            <a:r>
              <a:rPr lang="fr-FR" sz="2600" dirty="0"/>
              <a:t>  and </a:t>
            </a:r>
            <a:r>
              <a:rPr lang="fr-FR" sz="2600" dirty="0" err="1"/>
              <a:t>illustrate</a:t>
            </a:r>
            <a:r>
              <a:rPr lang="fr-FR" sz="2600" dirty="0"/>
              <a:t> diverse basic concepts of </a:t>
            </a:r>
            <a:r>
              <a:rPr lang="fr-FR" sz="2600" dirty="0" err="1"/>
              <a:t>aquatic</a:t>
            </a:r>
            <a:r>
              <a:rPr lang="fr-FR" sz="2600" dirty="0"/>
              <a:t> </a:t>
            </a:r>
            <a:r>
              <a:rPr lang="fr-FR" sz="2600" dirty="0" err="1"/>
              <a:t>ecology</a:t>
            </a:r>
            <a:r>
              <a:rPr lang="fr-FR" sz="2600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/>
              <a:t>No </a:t>
            </a:r>
            <a:r>
              <a:rPr lang="fr-FR" sz="2600" b="1" dirty="0" err="1"/>
              <a:t>knowledge</a:t>
            </a:r>
            <a:r>
              <a:rPr lang="fr-FR" sz="2600" b="1" dirty="0"/>
              <a:t> in </a:t>
            </a:r>
            <a:r>
              <a:rPr lang="fr-FR" sz="2600" b="1" dirty="0" err="1"/>
              <a:t>aquatic</a:t>
            </a:r>
            <a:r>
              <a:rPr lang="fr-FR" sz="2600" b="1" dirty="0"/>
              <a:t> </a:t>
            </a:r>
            <a:r>
              <a:rPr lang="fr-FR" sz="2600" b="1" dirty="0" err="1"/>
              <a:t>ecology</a:t>
            </a:r>
            <a:r>
              <a:rPr lang="fr-FR" sz="2600" b="1" dirty="0"/>
              <a:t> </a:t>
            </a:r>
            <a:r>
              <a:rPr lang="fr-FR" sz="2600" b="1" dirty="0" err="1"/>
              <a:t>needed</a:t>
            </a:r>
            <a:r>
              <a:rPr lang="fr-FR" sz="2600" b="1" dirty="0"/>
              <a:t> to </a:t>
            </a:r>
            <a:r>
              <a:rPr lang="fr-FR" sz="2600" b="1" dirty="0" err="1"/>
              <a:t>play</a:t>
            </a:r>
            <a:r>
              <a:rPr lang="fr-FR" sz="2600" b="1" dirty="0"/>
              <a:t> </a:t>
            </a:r>
            <a:r>
              <a:rPr lang="fr-FR" sz="2600" b="1" dirty="0" err="1"/>
              <a:t>both</a:t>
            </a:r>
            <a:r>
              <a:rPr lang="fr-FR" sz="2600" b="1" dirty="0"/>
              <a:t> </a:t>
            </a:r>
            <a:r>
              <a:rPr lang="fr-FR" sz="2600" b="1" dirty="0" err="1"/>
              <a:t>games</a:t>
            </a:r>
            <a:r>
              <a:rPr lang="fr-FR" sz="2600" dirty="0"/>
              <a:t>: </a:t>
            </a:r>
            <a:r>
              <a:rPr lang="fr-FR" sz="2600" dirty="0" err="1"/>
              <a:t>wide</a:t>
            </a:r>
            <a:r>
              <a:rPr lang="fr-FR" sz="2600" dirty="0"/>
              <a:t> </a:t>
            </a:r>
            <a:r>
              <a:rPr lang="fr-FR" sz="2600" dirty="0" err="1"/>
              <a:t>possibilities</a:t>
            </a:r>
            <a:r>
              <a:rPr lang="fr-FR" sz="2600" dirty="0"/>
              <a:t> in </a:t>
            </a:r>
            <a:r>
              <a:rPr lang="fr-FR" sz="2600" dirty="0" err="1"/>
              <a:t>targeted</a:t>
            </a:r>
            <a:r>
              <a:rPr lang="fr-FR" sz="2600" dirty="0"/>
              <a:t> </a:t>
            </a:r>
            <a:r>
              <a:rPr lang="fr-FR" sz="2600" dirty="0" smtClean="0"/>
              <a:t>audiences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/>
              <a:t>The </a:t>
            </a:r>
            <a:r>
              <a:rPr lang="fr-FR" sz="2600" dirty="0" err="1"/>
              <a:t>methodology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b="1" dirty="0"/>
              <a:t>flexible</a:t>
            </a:r>
            <a:r>
              <a:rPr lang="fr-FR" sz="2600" dirty="0"/>
              <a:t> and </a:t>
            </a:r>
            <a:r>
              <a:rPr lang="fr-FR" sz="2600" b="1" dirty="0"/>
              <a:t>adaptable</a:t>
            </a:r>
            <a:r>
              <a:rPr lang="fr-FR" sz="2600" dirty="0"/>
              <a:t>:</a:t>
            </a:r>
          </a:p>
          <a:p>
            <a:endParaRPr lang="fr-FR" sz="1500" dirty="0"/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On-</a:t>
            </a:r>
            <a:r>
              <a:rPr lang="fr-FR" sz="2600" b="1" dirty="0" err="1">
                <a:sym typeface="Wingdings" panose="05000000000000000000" pitchFamily="2" charset="2"/>
              </a:rPr>
              <a:t>going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development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endParaRPr lang="fr-FR" sz="1500" dirty="0">
              <a:sym typeface="Wingdings" panose="05000000000000000000" pitchFamily="2" charset="2"/>
            </a:endParaRPr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 err="1">
                <a:sym typeface="Wingdings" panose="05000000000000000000" pitchFamily="2" charset="2"/>
              </a:rPr>
              <a:t>Refinements</a:t>
            </a:r>
            <a:r>
              <a:rPr lang="fr-FR" sz="2600" dirty="0">
                <a:sym typeface="Wingdings" panose="05000000000000000000" pitchFamily="2" charset="2"/>
              </a:rPr>
              <a:t> and changes are </a:t>
            </a:r>
            <a:r>
              <a:rPr lang="fr-FR" sz="2600" b="1" dirty="0" err="1">
                <a:sym typeface="Wingdings" panose="05000000000000000000" pitchFamily="2" charset="2"/>
              </a:rPr>
              <a:t>easy</a:t>
            </a:r>
            <a:r>
              <a:rPr lang="fr-FR" sz="2600" b="1" dirty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integrate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into</a:t>
            </a:r>
            <a:r>
              <a:rPr lang="fr-FR" sz="2600" dirty="0">
                <a:sym typeface="Wingdings" panose="05000000000000000000" pitchFamily="2" charset="2"/>
              </a:rPr>
              <a:t> new versions 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/>
              <a:t> </a:t>
            </a:r>
          </a:p>
          <a:p>
            <a:endParaRPr lang="fr-FR" sz="26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14732663" y="36449223"/>
            <a:ext cx="14789327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Short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 perspectives:</a:t>
            </a:r>
          </a:p>
          <a:p>
            <a:endParaRPr lang="fr-FR" sz="1500" b="1" dirty="0"/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 err="1"/>
              <a:t>Next</a:t>
            </a:r>
            <a:r>
              <a:rPr lang="fr-FR" sz="2600" b="1" dirty="0"/>
              <a:t> </a:t>
            </a:r>
            <a:r>
              <a:rPr lang="fr-FR" sz="2600" b="1" dirty="0" err="1"/>
              <a:t>step</a:t>
            </a:r>
            <a:r>
              <a:rPr lang="fr-FR" sz="2600" b="1" dirty="0"/>
              <a:t> </a:t>
            </a:r>
            <a:r>
              <a:rPr lang="fr-FR" sz="2600" dirty="0"/>
              <a:t>of the </a:t>
            </a:r>
            <a:r>
              <a:rPr lang="fr-FR" sz="2600" dirty="0" err="1"/>
              <a:t>project</a:t>
            </a:r>
            <a:r>
              <a:rPr lang="fr-FR" sz="2600" dirty="0"/>
              <a:t>: </a:t>
            </a:r>
            <a:r>
              <a:rPr lang="fr-FR" sz="2600" b="1" dirty="0"/>
              <a:t>test the </a:t>
            </a:r>
            <a:r>
              <a:rPr lang="fr-FR" sz="2600" b="1" dirty="0" err="1"/>
              <a:t>games</a:t>
            </a:r>
            <a:r>
              <a:rPr lang="fr-FR" sz="2600" b="1" dirty="0"/>
              <a:t> and </a:t>
            </a:r>
            <a:r>
              <a:rPr lang="fr-FR" sz="2600" b="1" dirty="0" err="1"/>
              <a:t>gather</a:t>
            </a:r>
            <a:r>
              <a:rPr lang="fr-FR" sz="2600" b="1" dirty="0"/>
              <a:t> </a:t>
            </a:r>
            <a:r>
              <a:rPr lang="fr-FR" sz="2600" b="1" dirty="0" err="1"/>
              <a:t>player</a:t>
            </a:r>
            <a:r>
              <a:rPr lang="fr-FR" sz="2600" b="1" dirty="0"/>
              <a:t> feedbacks </a:t>
            </a:r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dirty="0"/>
              <a:t>d</a:t>
            </a:r>
            <a:r>
              <a:rPr lang="fr-FR" sz="2600" dirty="0">
                <a:sym typeface="Wingdings" panose="05000000000000000000" pitchFamily="2" charset="2"/>
              </a:rPr>
              <a:t>o </a:t>
            </a:r>
            <a:r>
              <a:rPr lang="fr-FR" sz="2600" dirty="0" err="1">
                <a:sym typeface="Wingdings" panose="05000000000000000000" pitchFamily="2" charset="2"/>
              </a:rPr>
              <a:t>players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like</a:t>
            </a:r>
            <a:r>
              <a:rPr lang="fr-FR" sz="2600" dirty="0">
                <a:sym typeface="Wingdings" panose="05000000000000000000" pitchFamily="2" charset="2"/>
              </a:rPr>
              <a:t>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?</a:t>
            </a:r>
          </a:p>
          <a:p>
            <a:pPr marL="361950"/>
            <a:endParaRPr lang="fr-FR" sz="1500" dirty="0">
              <a:sym typeface="Wingdings" panose="05000000000000000000" pitchFamily="2" charset="2"/>
            </a:endParaRPr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Identification of </a:t>
            </a:r>
            <a:r>
              <a:rPr lang="fr-FR" sz="2600" b="1" dirty="0" err="1">
                <a:sym typeface="Wingdings" panose="05000000000000000000" pitchFamily="2" charset="2"/>
              </a:rPr>
              <a:t>potential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players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(</a:t>
            </a:r>
            <a:r>
              <a:rPr lang="fr-FR" sz="2600" dirty="0" err="1">
                <a:sym typeface="Wingdings" panose="05000000000000000000" pitchFamily="2" charset="2"/>
              </a:rPr>
              <a:t>children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school</a:t>
            </a:r>
            <a:r>
              <a:rPr lang="fr-FR" sz="2600" dirty="0">
                <a:sym typeface="Wingdings" panose="05000000000000000000" pitchFamily="2" charset="2"/>
              </a:rPr>
              <a:t>/</a:t>
            </a:r>
            <a:r>
              <a:rPr lang="fr-FR" sz="2600" dirty="0" err="1">
                <a:sym typeface="Wingdings" panose="05000000000000000000" pitchFamily="2" charset="2"/>
              </a:rPr>
              <a:t>university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family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adults</a:t>
            </a:r>
            <a:r>
              <a:rPr lang="fr-FR" sz="2600" dirty="0">
                <a:sym typeface="Wingdings" panose="05000000000000000000" pitchFamily="2" charset="2"/>
              </a:rPr>
              <a:t>…) and </a:t>
            </a:r>
            <a:r>
              <a:rPr lang="fr-FR" sz="2600" b="1" dirty="0">
                <a:sym typeface="Wingdings" panose="05000000000000000000" pitchFamily="2" charset="2"/>
              </a:rPr>
              <a:t>adaptation of the </a:t>
            </a:r>
            <a:r>
              <a:rPr lang="fr-FR" sz="2600" b="1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accordingly</a:t>
            </a:r>
            <a:r>
              <a:rPr lang="fr-FR" sz="2600" dirty="0">
                <a:sym typeface="Wingdings" panose="05000000000000000000" pitchFamily="2" charset="2"/>
              </a:rPr>
              <a:t> (</a:t>
            </a:r>
            <a:r>
              <a:rPr lang="fr-FR" sz="2600" dirty="0" err="1">
                <a:sym typeface="Wingdings" panose="05000000000000000000" pitchFamily="2" charset="2"/>
              </a:rPr>
              <a:t>simplication</a:t>
            </a:r>
            <a:r>
              <a:rPr lang="fr-FR" sz="2600" dirty="0">
                <a:sym typeface="Wingdings" panose="05000000000000000000" pitchFamily="2" charset="2"/>
              </a:rPr>
              <a:t>/complexification)</a:t>
            </a:r>
          </a:p>
          <a:p>
            <a:endParaRPr lang="fr-FR" sz="15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Long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perspectives:</a:t>
            </a:r>
          </a:p>
          <a:p>
            <a:pPr marL="890588" indent="-457200">
              <a:buFontTx/>
              <a:buChar char="-"/>
            </a:pPr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Potential</a:t>
            </a:r>
            <a:r>
              <a:rPr lang="fr-FR" sz="2600" b="1" dirty="0"/>
              <a:t> uses </a:t>
            </a:r>
            <a:r>
              <a:rPr lang="fr-FR" sz="2600" dirty="0"/>
              <a:t>of the </a:t>
            </a:r>
            <a:r>
              <a:rPr lang="fr-FR" sz="2600" dirty="0" err="1"/>
              <a:t>games</a:t>
            </a:r>
            <a:r>
              <a:rPr lang="fr-FR" sz="2600" dirty="0"/>
              <a:t> as </a:t>
            </a:r>
            <a:r>
              <a:rPr lang="fr-FR" sz="2600" b="1" dirty="0" err="1"/>
              <a:t>educational</a:t>
            </a:r>
            <a:r>
              <a:rPr lang="fr-FR" sz="2600" b="1" dirty="0"/>
              <a:t>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educative</a:t>
            </a:r>
            <a:r>
              <a:rPr lang="fr-FR" sz="2600" dirty="0"/>
              <a:t> support) or </a:t>
            </a:r>
            <a:r>
              <a:rPr lang="fr-FR" sz="2600" b="1" dirty="0"/>
              <a:t>sensibilisation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e.g.adapting</a:t>
            </a:r>
            <a:r>
              <a:rPr lang="fr-FR" sz="2600" dirty="0"/>
              <a:t> the </a:t>
            </a:r>
            <a:r>
              <a:rPr lang="fr-FR" sz="2600" dirty="0" err="1"/>
              <a:t>species</a:t>
            </a:r>
            <a:r>
              <a:rPr lang="fr-FR" sz="2600" dirty="0"/>
              <a:t> and perturbations)</a:t>
            </a:r>
          </a:p>
          <a:p>
            <a:pPr marL="890588" indent="-457200"/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Funding</a:t>
            </a:r>
            <a:r>
              <a:rPr lang="fr-FR" sz="2600" dirty="0"/>
              <a:t> and </a:t>
            </a:r>
            <a:r>
              <a:rPr lang="fr-FR" sz="2600" b="1" dirty="0"/>
              <a:t>diffusion</a:t>
            </a:r>
            <a:r>
              <a:rPr lang="fr-FR" sz="2600" dirty="0"/>
              <a:t> of the </a:t>
            </a:r>
            <a:r>
              <a:rPr lang="fr-FR" sz="2600" b="1" dirty="0" err="1"/>
              <a:t>b</a:t>
            </a:r>
            <a:r>
              <a:rPr lang="fr-FR" sz="2600" b="1" dirty="0" err="1">
                <a:sym typeface="Wingdings" panose="05000000000000000000" pitchFamily="2" charset="2"/>
              </a:rPr>
              <a:t>oard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crowdfunding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plateforms</a:t>
            </a:r>
            <a:r>
              <a:rPr lang="fr-FR" sz="2600" b="1" dirty="0">
                <a:sym typeface="Wingdings" panose="05000000000000000000" pitchFamily="2" charset="2"/>
              </a:rPr>
              <a:t> and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festivals</a:t>
            </a:r>
          </a:p>
          <a:p>
            <a:pPr marL="890588" indent="-457200"/>
            <a:endParaRPr lang="fr-FR" sz="1500" dirty="0">
              <a:sym typeface="Wingdings" panose="05000000000000000000" pitchFamily="2" charset="2"/>
            </a:endParaRPr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Diffusion</a:t>
            </a:r>
            <a:r>
              <a:rPr lang="fr-FR" sz="2600" dirty="0">
                <a:sym typeface="Wingdings" panose="05000000000000000000" pitchFamily="2" charset="2"/>
              </a:rPr>
              <a:t> of the </a:t>
            </a:r>
            <a:r>
              <a:rPr lang="fr-FR" sz="2600" b="1" dirty="0">
                <a:sym typeface="Wingdings" panose="05000000000000000000" pitchFamily="2" charset="2"/>
              </a:rPr>
              <a:t>computer-</a:t>
            </a:r>
            <a:r>
              <a:rPr lang="fr-FR" sz="2600" b="1" dirty="0" err="1">
                <a:sym typeface="Wingdings" panose="05000000000000000000" pitchFamily="2" charset="2"/>
              </a:rPr>
              <a:t>based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dirty="0">
                <a:sym typeface="Wingdings" panose="05000000000000000000" pitchFamily="2" charset="2"/>
              </a:rPr>
              <a:t>: open online </a:t>
            </a:r>
            <a:r>
              <a:rPr lang="fr-FR" sz="2600" dirty="0" err="1">
                <a:sym typeface="Wingdings" panose="05000000000000000000" pitchFamily="2" charset="2"/>
              </a:rPr>
              <a:t>access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Netlogoweb</a:t>
            </a:r>
            <a:r>
              <a:rPr lang="fr-FR" sz="2600" dirty="0">
                <a:sym typeface="Wingdings" panose="05000000000000000000" pitchFamily="2" charset="2"/>
              </a:rPr>
              <a:t> and </a:t>
            </a:r>
            <a:r>
              <a:rPr lang="fr-FR" sz="2600" dirty="0" err="1">
                <a:sym typeface="Wingdings" panose="05000000000000000000" pitchFamily="2" charset="2"/>
              </a:rPr>
              <a:t>development</a:t>
            </a:r>
            <a:r>
              <a:rPr lang="fr-FR" sz="2600" dirty="0">
                <a:sym typeface="Wingdings" panose="05000000000000000000" pitchFamily="2" charset="2"/>
              </a:rPr>
              <a:t> of </a:t>
            </a:r>
            <a:r>
              <a:rPr lang="fr-FR" sz="2600" b="1" dirty="0" smtClean="0">
                <a:sym typeface="Wingdings" panose="05000000000000000000" pitchFamily="2" charset="2"/>
              </a:rPr>
              <a:t>mobile applications</a:t>
            </a:r>
            <a:endParaRPr lang="fr-FR" sz="2600" b="1" dirty="0"/>
          </a:p>
        </p:txBody>
      </p:sp>
      <p:pic>
        <p:nvPicPr>
          <p:cNvPr id="101" name="Image 100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61365" flipH="1">
            <a:off x="6313883" y="29760562"/>
            <a:ext cx="975529" cy="477352"/>
          </a:xfrm>
          <a:prstGeom prst="rect">
            <a:avLst/>
          </a:prstGeom>
        </p:spPr>
      </p:pic>
      <p:pic>
        <p:nvPicPr>
          <p:cNvPr id="103" name="Image 102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139581" flipH="1">
            <a:off x="3540671" y="33456382"/>
            <a:ext cx="978831" cy="510492"/>
          </a:xfrm>
          <a:prstGeom prst="rect">
            <a:avLst/>
          </a:prstGeom>
        </p:spPr>
      </p:pic>
      <p:pic>
        <p:nvPicPr>
          <p:cNvPr id="104" name="Image 103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771997" y="30426975"/>
            <a:ext cx="1484227" cy="509718"/>
          </a:xfrm>
          <a:prstGeom prst="rect">
            <a:avLst/>
          </a:prstGeom>
        </p:spPr>
      </p:pic>
      <p:sp>
        <p:nvSpPr>
          <p:cNvPr id="105" name="ZoneTexte 104"/>
          <p:cNvSpPr txBox="1"/>
          <p:nvPr/>
        </p:nvSpPr>
        <p:spPr>
          <a:xfrm>
            <a:off x="1463207" y="25630080"/>
            <a:ext cx="2304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 PLAYER 1: PREY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565244" y="25654507"/>
            <a:ext cx="435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u="sng" dirty="0">
                <a:latin typeface="+mj-lt"/>
                <a:cs typeface="Aharoni" pitchFamily="2" charset="-79"/>
              </a:rPr>
              <a:t>EXAMPLE OF CARD « CHANCE »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 flipH="1">
            <a:off x="2545837" y="28632107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flipH="1">
            <a:off x="2560303" y="31656443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0679449" y="5490494"/>
            <a:ext cx="7731096" cy="3490832"/>
          </a:xfrm>
          <a:prstGeom prst="ellipse">
            <a:avLst/>
          </a:prstGeom>
          <a:solidFill>
            <a:srgbClr val="F2DCDB">
              <a:alpha val="40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807238" y="6306703"/>
            <a:ext cx="7645117" cy="17764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200" b="1" dirty="0">
                <a:solidFill>
                  <a:schemeClr val="accent2">
                    <a:lumMod val="50000"/>
                  </a:schemeClr>
                </a:solidFill>
              </a:rPr>
              <a:t>TO DEVELOP A BOARD GAME AND A COMPUTER-BASED GAME TO EXPLAIN THE BASIC CONCEPTS OF AQUATIC ECOLOGY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10243443" y="9316758"/>
            <a:ext cx="8783997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000" dirty="0"/>
              <a:t>The </a:t>
            </a:r>
            <a:r>
              <a:rPr lang="fr-FR" sz="3000" dirty="0" err="1"/>
              <a:t>games</a:t>
            </a:r>
            <a:r>
              <a:rPr lang="fr-FR" sz="3000" dirty="0"/>
              <a:t> </a:t>
            </a:r>
            <a:r>
              <a:rPr lang="fr-FR" sz="3000" dirty="0" err="1"/>
              <a:t>aim</a:t>
            </a:r>
            <a:r>
              <a:rPr lang="fr-FR" sz="3000" dirty="0"/>
              <a:t> to </a:t>
            </a:r>
            <a:r>
              <a:rPr lang="fr-FR" sz="3000" dirty="0" err="1"/>
              <a:t>be</a:t>
            </a:r>
            <a:r>
              <a:rPr lang="fr-FR" sz="3000" dirty="0"/>
              <a:t> </a:t>
            </a:r>
            <a:r>
              <a:rPr lang="fr-FR" sz="3000" b="1" dirty="0" err="1"/>
              <a:t>complementary</a:t>
            </a:r>
            <a:r>
              <a:rPr lang="fr-FR" sz="3000" dirty="0"/>
              <a:t>:</a:t>
            </a:r>
          </a:p>
          <a:p>
            <a:pPr algn="ctr">
              <a:lnSpc>
                <a:spcPct val="114000"/>
              </a:lnSpc>
            </a:pPr>
            <a:endParaRPr lang="fr-FR" sz="1500" dirty="0"/>
          </a:p>
          <a:p>
            <a:pPr marL="457200" indent="-457200" algn="ctr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fr-FR" sz="3000" dirty="0">
                <a:sym typeface="Wingdings" panose="05000000000000000000" pitchFamily="2" charset="2"/>
              </a:rPr>
              <a:t>in </a:t>
            </a:r>
            <a:r>
              <a:rPr lang="fr-FR" sz="3000" dirty="0" err="1">
                <a:sym typeface="Wingdings" panose="05000000000000000000" pitchFamily="2" charset="2"/>
              </a:rPr>
              <a:t>term</a:t>
            </a:r>
            <a:r>
              <a:rPr lang="fr-FR" sz="3000" dirty="0">
                <a:sym typeface="Wingdings" panose="05000000000000000000" pitchFamily="2" charset="2"/>
              </a:rPr>
              <a:t> of </a:t>
            </a:r>
            <a:r>
              <a:rPr lang="fr-FR" sz="3000" b="1" dirty="0" err="1">
                <a:sym typeface="Wingdings" panose="05000000000000000000" pitchFamily="2" charset="2"/>
              </a:rPr>
              <a:t>player</a:t>
            </a:r>
            <a:r>
              <a:rPr lang="fr-FR" sz="3000" b="1" dirty="0">
                <a:sym typeface="Wingdings" panose="05000000000000000000" pitchFamily="2" charset="2"/>
              </a:rPr>
              <a:t> interactions </a:t>
            </a:r>
            <a:r>
              <a:rPr lang="fr-FR" sz="3000" dirty="0">
                <a:sym typeface="Wingdings" panose="05000000000000000000" pitchFamily="2" charset="2"/>
              </a:rPr>
              <a:t>and </a:t>
            </a:r>
            <a:r>
              <a:rPr lang="fr-FR" sz="3000" b="1" dirty="0">
                <a:sym typeface="Wingdings" panose="05000000000000000000" pitchFamily="2" charset="2"/>
              </a:rPr>
              <a:t>system </a:t>
            </a:r>
            <a:r>
              <a:rPr lang="fr-FR" sz="3000" b="1" dirty="0" err="1" smtClean="0">
                <a:sym typeface="Wingdings" panose="05000000000000000000" pitchFamily="2" charset="2"/>
              </a:rPr>
              <a:t>dynamics</a:t>
            </a:r>
            <a:endParaRPr lang="fr-FR" sz="3000" b="1" dirty="0"/>
          </a:p>
          <a:p>
            <a:pPr algn="ctr">
              <a:lnSpc>
                <a:spcPct val="114000"/>
              </a:lnSpc>
            </a:pPr>
            <a:r>
              <a:rPr lang="fr-FR" sz="3000" dirty="0">
                <a:sym typeface="Wingdings" panose="05000000000000000000" pitchFamily="2" charset="2"/>
              </a:rPr>
              <a:t> </a:t>
            </a:r>
            <a:r>
              <a:rPr lang="fr-FR" sz="3000" dirty="0"/>
              <a:t>in </a:t>
            </a:r>
            <a:r>
              <a:rPr lang="fr-FR" sz="3000" b="1" dirty="0"/>
              <a:t>the </a:t>
            </a:r>
            <a:r>
              <a:rPr lang="fr-FR" sz="3000" b="1" dirty="0" err="1"/>
              <a:t>targeted</a:t>
            </a:r>
            <a:r>
              <a:rPr lang="fr-FR" sz="3000" b="1" dirty="0"/>
              <a:t> </a:t>
            </a:r>
            <a:r>
              <a:rPr lang="fr-FR" sz="3000" b="1" dirty="0" err="1"/>
              <a:t>players</a:t>
            </a:r>
            <a:r>
              <a:rPr lang="fr-FR" sz="3000" b="1" dirty="0"/>
              <a:t> </a:t>
            </a:r>
            <a:r>
              <a:rPr lang="fr-FR" sz="3000" dirty="0"/>
              <a:t>(groups vs </a:t>
            </a:r>
            <a:r>
              <a:rPr lang="fr-FR" sz="3000" dirty="0" err="1"/>
              <a:t>isolated</a:t>
            </a:r>
            <a:r>
              <a:rPr lang="fr-FR" sz="3000" dirty="0"/>
              <a:t> </a:t>
            </a:r>
            <a:r>
              <a:rPr lang="fr-FR" sz="3000" dirty="0">
                <a:sym typeface="Wingdings" panose="05000000000000000000" pitchFamily="2" charset="2"/>
              </a:rPr>
              <a:t> </a:t>
            </a:r>
            <a:r>
              <a:rPr lang="fr-FR" sz="3000" dirty="0" err="1">
                <a:sym typeface="Wingdings" panose="05000000000000000000" pitchFamily="2" charset="2"/>
              </a:rPr>
              <a:t>gamers</a:t>
            </a:r>
            <a:r>
              <a:rPr lang="fr-FR" sz="3000" dirty="0">
                <a:sym typeface="Wingdings" panose="05000000000000000000" pitchFamily="2" charset="2"/>
              </a:rPr>
              <a:t>)</a:t>
            </a:r>
            <a:endParaRPr lang="fr-FR" sz="3000" dirty="0"/>
          </a:p>
        </p:txBody>
      </p:sp>
      <p:sp>
        <p:nvSpPr>
          <p:cNvPr id="109" name="Rectangle à coins arrondis 108"/>
          <p:cNvSpPr/>
          <p:nvPr/>
        </p:nvSpPr>
        <p:spPr>
          <a:xfrm rot="5400000">
            <a:off x="14394680" y="496462"/>
            <a:ext cx="652279" cy="83786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/>
          <p:cNvSpPr txBox="1"/>
          <p:nvPr/>
        </p:nvSpPr>
        <p:spPr>
          <a:xfrm>
            <a:off x="13518791" y="4409346"/>
            <a:ext cx="2409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OBJECTIVE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15622070" y="13632032"/>
            <a:ext cx="1406353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082675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 err="1"/>
              <a:t>player</a:t>
            </a:r>
            <a:r>
              <a:rPr lang="fr-FR" sz="2800" b="1" dirty="0"/>
              <a:t> </a:t>
            </a:r>
            <a:r>
              <a:rPr lang="fr-FR" sz="2800" b="1" dirty="0" err="1"/>
              <a:t>controls</a:t>
            </a:r>
            <a:r>
              <a:rPr lang="fr-FR" sz="2800" b="1" dirty="0"/>
              <a:t> an </a:t>
            </a:r>
            <a:r>
              <a:rPr lang="fr-FR" sz="2800" b="1" dirty="0" err="1"/>
              <a:t>ecosytem</a:t>
            </a:r>
            <a:r>
              <a:rPr lang="fr-FR" sz="2800" b="1" dirty="0"/>
              <a:t> </a:t>
            </a:r>
            <a:r>
              <a:rPr lang="fr-FR" sz="2800" b="1" dirty="0" err="1"/>
              <a:t>with</a:t>
            </a:r>
            <a:r>
              <a:rPr lang="fr-FR" sz="2800" b="1" dirty="0"/>
              <a:t>  </a:t>
            </a:r>
            <a:r>
              <a:rPr lang="fr-FR" sz="2800" b="1" dirty="0" err="1"/>
              <a:t>preys</a:t>
            </a:r>
            <a:r>
              <a:rPr lang="fr-FR" sz="2800" b="1" dirty="0"/>
              <a:t> </a:t>
            </a:r>
            <a:r>
              <a:rPr lang="fr-FR" sz="2800" dirty="0"/>
              <a:t>(the </a:t>
            </a:r>
            <a:r>
              <a:rPr lang="fr-FR" sz="2800" dirty="0" err="1"/>
              <a:t>roach</a:t>
            </a:r>
            <a:r>
              <a:rPr lang="fr-FR" sz="2800" dirty="0"/>
              <a:t>) </a:t>
            </a:r>
            <a:r>
              <a:rPr lang="fr-FR" sz="2800" b="1" dirty="0"/>
              <a:t>and </a:t>
            </a:r>
            <a:r>
              <a:rPr lang="fr-FR" sz="2800" b="1" dirty="0" err="1"/>
              <a:t>predators</a:t>
            </a:r>
            <a:r>
              <a:rPr lang="fr-FR" sz="2800" b="1" dirty="0"/>
              <a:t> </a:t>
            </a:r>
            <a:r>
              <a:rPr lang="fr-FR" sz="2800" dirty="0"/>
              <a:t>(the </a:t>
            </a:r>
            <a:r>
              <a:rPr lang="fr-FR" sz="2800" dirty="0" err="1"/>
              <a:t>pumpkinseed</a:t>
            </a:r>
            <a:r>
              <a:rPr lang="fr-FR" sz="28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/>
              <a:t>objective </a:t>
            </a:r>
            <a:r>
              <a:rPr lang="fr-FR" sz="2800" dirty="0"/>
              <a:t>of the </a:t>
            </a:r>
            <a:r>
              <a:rPr lang="fr-FR" sz="2800" dirty="0" err="1"/>
              <a:t>game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to </a:t>
            </a:r>
            <a:r>
              <a:rPr lang="fr-FR" sz="2800" b="1" dirty="0" err="1"/>
              <a:t>maintain</a:t>
            </a:r>
            <a:r>
              <a:rPr lang="fr-FR" sz="2800" b="1" dirty="0"/>
              <a:t> the </a:t>
            </a:r>
            <a:r>
              <a:rPr lang="fr-FR" sz="2800" b="1" dirty="0" err="1"/>
              <a:t>stability</a:t>
            </a:r>
            <a:r>
              <a:rPr lang="fr-FR" sz="2800" b="1" dirty="0"/>
              <a:t> of the </a:t>
            </a:r>
            <a:r>
              <a:rPr lang="fr-FR" sz="2800" b="1" dirty="0" err="1"/>
              <a:t>ecosystem</a:t>
            </a:r>
            <a:endParaRPr lang="fr-FR" sz="28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Concepts </a:t>
            </a:r>
            <a:r>
              <a:rPr lang="fr-FR" sz="2800" dirty="0" err="1"/>
              <a:t>illustrated</a:t>
            </a:r>
            <a:r>
              <a:rPr lang="fr-FR" sz="2800" dirty="0"/>
              <a:t>: </a:t>
            </a:r>
            <a:r>
              <a:rPr lang="fr-FR" sz="2800" b="1" dirty="0"/>
              <a:t>population </a:t>
            </a:r>
            <a:r>
              <a:rPr lang="fr-FR" sz="2800" b="1" dirty="0" err="1"/>
              <a:t>dynamic</a:t>
            </a:r>
            <a:r>
              <a:rPr lang="fr-FR" sz="2800" b="1" dirty="0"/>
              <a:t> </a:t>
            </a:r>
            <a:r>
              <a:rPr lang="fr-FR" sz="2800" dirty="0"/>
              <a:t>and </a:t>
            </a:r>
            <a:r>
              <a:rPr lang="fr-FR" sz="2800" b="1" dirty="0" err="1"/>
              <a:t>ecosystem</a:t>
            </a:r>
            <a:r>
              <a:rPr lang="fr-FR" sz="2800" b="1" dirty="0"/>
              <a:t> </a:t>
            </a:r>
            <a:r>
              <a:rPr lang="fr-FR" sz="2800" b="1" dirty="0" err="1"/>
              <a:t>resilience</a:t>
            </a:r>
            <a:endParaRPr lang="fr-FR" sz="28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computer-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endParaRPr lang="fr-FR" sz="1500" dirty="0"/>
          </a:p>
          <a:p>
            <a:endParaRPr lang="fr-FR" sz="2600" dirty="0"/>
          </a:p>
        </p:txBody>
      </p:sp>
      <p:sp>
        <p:nvSpPr>
          <p:cNvPr id="2" name="ZoneTexte 1"/>
          <p:cNvSpPr txBox="1"/>
          <p:nvPr/>
        </p:nvSpPr>
        <p:spPr>
          <a:xfrm>
            <a:off x="15563590" y="25108189"/>
            <a:ext cx="140270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a stable </a:t>
            </a:r>
            <a:r>
              <a:rPr lang="fr-FR" sz="2600" b="1" dirty="0" err="1"/>
              <a:t>ecosystem</a:t>
            </a:r>
            <a:r>
              <a:rPr lang="fr-FR" sz="2600" b="1" dirty="0"/>
              <a:t>: </a:t>
            </a:r>
            <a:r>
              <a:rPr lang="fr-FR" sz="2600" dirty="0"/>
              <a:t>the </a:t>
            </a:r>
            <a:r>
              <a:rPr lang="fr-FR" sz="2600" b="1" dirty="0"/>
              <a:t>initial position </a:t>
            </a:r>
            <a:r>
              <a:rPr lang="fr-FR" sz="2600" b="1" dirty="0" err="1"/>
              <a:t>is</a:t>
            </a:r>
            <a:r>
              <a:rPr lang="fr-FR" sz="2600" b="1" dirty="0"/>
              <a:t> the </a:t>
            </a:r>
            <a:r>
              <a:rPr lang="fr-FR" sz="2600" b="1" dirty="0" err="1"/>
              <a:t>attractor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 smtClean="0"/>
              <a:t>button</a:t>
            </a:r>
            <a:r>
              <a:rPr lang="fr-FR" sz="2600" dirty="0" smtClean="0"/>
              <a:t> </a:t>
            </a:r>
            <a:r>
              <a:rPr lang="fr-FR" sz="2600" dirty="0"/>
              <a:t>« </a:t>
            </a:r>
            <a:r>
              <a:rPr lang="fr-FR" sz="2600" b="1" dirty="0"/>
              <a:t>one </a:t>
            </a:r>
            <a:r>
              <a:rPr lang="fr-FR" sz="2600" b="1" dirty="0" err="1"/>
              <a:t>turn</a:t>
            </a:r>
            <a:r>
              <a:rPr lang="fr-FR" sz="2600" dirty="0"/>
              <a:t> » </a:t>
            </a:r>
            <a:r>
              <a:rPr lang="fr-FR" sz="2600" dirty="0" err="1"/>
              <a:t>makes</a:t>
            </a:r>
            <a:r>
              <a:rPr lang="fr-FR" sz="2600" dirty="0"/>
              <a:t> the </a:t>
            </a:r>
            <a:r>
              <a:rPr lang="fr-FR" sz="2600" dirty="0" err="1"/>
              <a:t>ecosystem</a:t>
            </a:r>
            <a:r>
              <a:rPr lang="fr-FR" sz="2600" dirty="0"/>
              <a:t> </a:t>
            </a:r>
            <a:r>
              <a:rPr lang="fr-FR" sz="2600" dirty="0" err="1"/>
              <a:t>evolve</a:t>
            </a:r>
            <a:r>
              <a:rPr lang="fr-FR" sz="2600" dirty="0"/>
              <a:t> for </a:t>
            </a:r>
            <a:r>
              <a:rPr lang="fr-FR" sz="2600" b="1" dirty="0"/>
              <a:t>50 time </a:t>
            </a:r>
            <a:r>
              <a:rPr lang="fr-FR" sz="2600" b="1" dirty="0" err="1"/>
              <a:t>steps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sees</a:t>
            </a:r>
            <a:r>
              <a:rPr lang="fr-FR" sz="2600" dirty="0"/>
              <a:t> the changes in the </a:t>
            </a:r>
            <a:r>
              <a:rPr lang="fr-FR" sz="2600" dirty="0" err="1"/>
              <a:t>fish</a:t>
            </a:r>
            <a:r>
              <a:rPr lang="fr-FR" sz="2600" dirty="0"/>
              <a:t> populations </a:t>
            </a:r>
            <a:r>
              <a:rPr lang="fr-FR" sz="2600" dirty="0" smtClean="0"/>
              <a:t>in</a:t>
            </a:r>
            <a:r>
              <a:rPr lang="fr-FR" sz="2600" dirty="0" smtClean="0"/>
              <a:t> </a:t>
            </a:r>
            <a:r>
              <a:rPr lang="fr-FR" sz="2600" b="1" dirty="0"/>
              <a:t>phase </a:t>
            </a:r>
            <a:r>
              <a:rPr lang="fr-FR" sz="2600" b="1" dirty="0" err="1"/>
              <a:t>space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/>
              <a:t>The </a:t>
            </a:r>
            <a:r>
              <a:rPr lang="fr-FR" sz="2600" b="1" dirty="0" err="1"/>
              <a:t>player</a:t>
            </a:r>
            <a:r>
              <a:rPr lang="fr-FR" sz="2600" b="1" dirty="0"/>
              <a:t> </a:t>
            </a:r>
            <a:r>
              <a:rPr lang="fr-FR" sz="2600" b="1" dirty="0" err="1"/>
              <a:t>can</a:t>
            </a:r>
            <a:r>
              <a:rPr lang="fr-FR" sz="2600" b="1" dirty="0"/>
              <a:t> correct the </a:t>
            </a:r>
            <a:r>
              <a:rPr lang="fr-FR" sz="2600" b="1" dirty="0" err="1"/>
              <a:t>trajectory</a:t>
            </a:r>
            <a:r>
              <a:rPr lang="fr-FR" sz="2600" b="1" dirty="0"/>
              <a:t> </a:t>
            </a:r>
            <a:r>
              <a:rPr lang="fr-FR" sz="2600" b="1" dirty="0" err="1" smtClean="0"/>
              <a:t>towards</a:t>
            </a:r>
            <a:r>
              <a:rPr lang="fr-FR" sz="2600" b="1" dirty="0" smtClean="0"/>
              <a:t> </a:t>
            </a:r>
            <a:r>
              <a:rPr lang="fr-FR" sz="2600" b="1" dirty="0"/>
              <a:t>the </a:t>
            </a:r>
            <a:r>
              <a:rPr lang="fr-FR" sz="2600" b="1" dirty="0" err="1"/>
              <a:t>attractor</a:t>
            </a:r>
            <a:r>
              <a:rPr lang="fr-FR" sz="2600" b="1" dirty="0"/>
              <a:t> </a:t>
            </a:r>
            <a:r>
              <a:rPr lang="fr-FR" sz="2600" dirty="0"/>
              <a:t>by </a:t>
            </a:r>
            <a:r>
              <a:rPr lang="fr-FR" sz="2600" b="1" dirty="0" err="1"/>
              <a:t>changing</a:t>
            </a:r>
            <a:r>
              <a:rPr lang="fr-FR" sz="2600" b="1" dirty="0"/>
              <a:t> the </a:t>
            </a:r>
            <a:r>
              <a:rPr lang="fr-FR" sz="2600" b="1" dirty="0" err="1"/>
              <a:t>parameters</a:t>
            </a:r>
            <a:r>
              <a:rPr lang="fr-FR" sz="2600" b="1" dirty="0"/>
              <a:t> of the model </a:t>
            </a:r>
            <a:r>
              <a:rPr lang="fr-FR" sz="2600" dirty="0"/>
              <a:t>(</a:t>
            </a:r>
            <a:r>
              <a:rPr lang="fr-FR" sz="2600" dirty="0" err="1"/>
              <a:t>predator</a:t>
            </a:r>
            <a:r>
              <a:rPr lang="fr-FR" sz="2600" dirty="0"/>
              <a:t> </a:t>
            </a:r>
            <a:r>
              <a:rPr lang="fr-FR" sz="2600" dirty="0" err="1"/>
              <a:t>survival</a:t>
            </a:r>
            <a:r>
              <a:rPr lang="fr-FR" sz="2600" dirty="0"/>
              <a:t>, </a:t>
            </a:r>
            <a:r>
              <a:rPr lang="fr-FR" sz="2600" dirty="0" err="1"/>
              <a:t>prey</a:t>
            </a:r>
            <a:r>
              <a:rPr lang="fr-FR" sz="2600" dirty="0"/>
              <a:t> reproduction and </a:t>
            </a:r>
            <a:r>
              <a:rPr lang="fr-FR" sz="2600" dirty="0" err="1"/>
              <a:t>hunting</a:t>
            </a:r>
            <a:r>
              <a:rPr lang="fr-FR" sz="2600" dirty="0"/>
              <a:t> </a:t>
            </a:r>
            <a:r>
              <a:rPr lang="fr-FR" sz="2600" dirty="0" err="1"/>
              <a:t>behavior</a:t>
            </a:r>
            <a:r>
              <a:rPr lang="fr-FR" sz="2600" dirty="0"/>
              <a:t>)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 err="1"/>
              <a:t>External</a:t>
            </a:r>
            <a:r>
              <a:rPr lang="fr-FR" sz="2600" b="1" dirty="0"/>
              <a:t>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randomly</a:t>
            </a:r>
            <a:r>
              <a:rPr lang="fr-FR" sz="2600" b="1" dirty="0"/>
              <a:t> </a:t>
            </a:r>
            <a:r>
              <a:rPr lang="fr-FR" sz="2600" b="1" dirty="0" err="1"/>
              <a:t>perturbate</a:t>
            </a:r>
            <a:r>
              <a:rPr lang="fr-FR" sz="2600" b="1" dirty="0"/>
              <a:t> the </a:t>
            </a:r>
            <a:r>
              <a:rPr lang="fr-FR" sz="2600" b="1" dirty="0" err="1"/>
              <a:t>ecosystem</a:t>
            </a:r>
            <a:r>
              <a:rPr lang="fr-FR" sz="2600" dirty="0"/>
              <a:t>, </a:t>
            </a:r>
            <a:r>
              <a:rPr lang="fr-FR" sz="2600" dirty="0" err="1"/>
              <a:t>changing</a:t>
            </a:r>
            <a:r>
              <a:rPr lang="fr-FR" sz="2600" dirty="0"/>
              <a:t> the position in phase </a:t>
            </a:r>
            <a:r>
              <a:rPr lang="fr-FR" sz="2600" dirty="0" err="1"/>
              <a:t>space</a:t>
            </a:r>
            <a:endParaRPr lang="fr-FR" sz="2600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  <a:tabLst>
                <a:tab pos="6376988" algn="l"/>
              </a:tabLst>
            </a:pPr>
            <a:r>
              <a:rPr lang="fr-FR" sz="2600" dirty="0"/>
              <a:t>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includes</a:t>
            </a:r>
            <a:r>
              <a:rPr lang="fr-FR" sz="2600" dirty="0"/>
              <a:t> </a:t>
            </a:r>
            <a:r>
              <a:rPr lang="fr-FR" sz="2600" b="1" dirty="0"/>
              <a:t>5 </a:t>
            </a:r>
            <a:r>
              <a:rPr lang="fr-FR" sz="2600" b="1" dirty="0" err="1"/>
              <a:t>levels</a:t>
            </a:r>
            <a:r>
              <a:rPr lang="fr-FR" sz="2600" b="1" dirty="0"/>
              <a:t> of </a:t>
            </a:r>
            <a:r>
              <a:rPr lang="fr-FR" sz="2600" b="1" dirty="0" err="1" smtClean="0"/>
              <a:t>difficulty</a:t>
            </a:r>
            <a:r>
              <a:rPr lang="fr-FR" sz="2600" b="1" dirty="0" smtClean="0"/>
              <a:t> </a:t>
            </a:r>
            <a:r>
              <a:rPr lang="fr-FR" sz="2600" dirty="0" err="1" smtClean="0"/>
              <a:t>based</a:t>
            </a:r>
            <a:r>
              <a:rPr lang="fr-FR" sz="2600" dirty="0" smtClean="0"/>
              <a:t> </a:t>
            </a:r>
            <a:r>
              <a:rPr lang="fr-FR" sz="2600" dirty="0"/>
              <a:t>on the </a:t>
            </a:r>
            <a:r>
              <a:rPr lang="fr-FR" sz="2600" b="1" dirty="0" err="1"/>
              <a:t>intensity</a:t>
            </a:r>
            <a:r>
              <a:rPr lang="fr-FR" sz="2600" b="1" dirty="0"/>
              <a:t> of </a:t>
            </a:r>
            <a:r>
              <a:rPr lang="fr-FR" sz="2600" b="1" dirty="0" err="1" smtClean="0"/>
              <a:t>event</a:t>
            </a:r>
            <a:r>
              <a:rPr lang="fr-FR" sz="2600" b="1" dirty="0" smtClean="0"/>
              <a:t> </a:t>
            </a:r>
            <a:r>
              <a:rPr lang="fr-FR" sz="2600" b="1" dirty="0" err="1" smtClean="0"/>
              <a:t>strength</a:t>
            </a:r>
            <a:endParaRPr lang="fr-FR" sz="2600" dirty="0"/>
          </a:p>
        </p:txBody>
      </p:sp>
      <p:pic>
        <p:nvPicPr>
          <p:cNvPr id="111" name="Picture 10" descr="screen_game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t="49915" r="67929" b="18149"/>
          <a:stretch/>
        </p:blipFill>
        <p:spPr>
          <a:xfrm>
            <a:off x="20855533" y="30068439"/>
            <a:ext cx="4786738" cy="3101635"/>
          </a:xfrm>
          <a:prstGeom prst="rect">
            <a:avLst/>
          </a:prstGeom>
        </p:spPr>
      </p:pic>
      <p:pic>
        <p:nvPicPr>
          <p:cNvPr id="112" name="Image 111" descr="perche soleil mâle essai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26169444" y="16457778"/>
            <a:ext cx="1528389" cy="953401"/>
          </a:xfrm>
          <a:prstGeom prst="rect">
            <a:avLst/>
          </a:prstGeom>
        </p:spPr>
      </p:pic>
      <p:pic>
        <p:nvPicPr>
          <p:cNvPr id="113" name="Image 112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648149" y="19379851"/>
            <a:ext cx="1032973" cy="667135"/>
          </a:xfrm>
          <a:prstGeom prst="rect">
            <a:avLst/>
          </a:prstGeom>
        </p:spPr>
      </p:pic>
      <p:pic>
        <p:nvPicPr>
          <p:cNvPr id="114" name="Image 11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062266" y="19183232"/>
            <a:ext cx="1032973" cy="667135"/>
          </a:xfrm>
          <a:prstGeom prst="rect">
            <a:avLst/>
          </a:prstGeom>
        </p:spPr>
      </p:pic>
      <p:pic>
        <p:nvPicPr>
          <p:cNvPr id="115" name="Image 114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177550" y="19657007"/>
            <a:ext cx="941197" cy="667135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27314867" y="16445339"/>
            <a:ext cx="2602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/>
              <a:t>survival</a:t>
            </a:r>
            <a:r>
              <a:rPr lang="fr-FR" sz="2400" b="1" dirty="0"/>
              <a:t> rate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27146716" y="19038934"/>
            <a:ext cx="279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 err="1"/>
              <a:t>roach</a:t>
            </a:r>
            <a:r>
              <a:rPr lang="fr-FR" sz="2400" dirty="0"/>
              <a:t> </a:t>
            </a:r>
          </a:p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reproduction rate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26733717" y="17594405"/>
            <a:ext cx="0" cy="119915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6868733" y="17618212"/>
            <a:ext cx="2937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INTERACTION</a:t>
            </a:r>
          </a:p>
          <a:p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/>
              <a:t>prey</a:t>
            </a:r>
            <a:r>
              <a:rPr lang="fr-FR" sz="2400" b="1" dirty="0"/>
              <a:t> </a:t>
            </a:r>
            <a:r>
              <a:rPr lang="fr-FR" sz="2400" b="1" dirty="0" err="1"/>
              <a:t>prelevement</a:t>
            </a:r>
            <a:r>
              <a:rPr lang="fr-FR" sz="2400" b="1" dirty="0"/>
              <a:t> rate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556918" y="20611409"/>
            <a:ext cx="649583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4338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Model calibration:</a:t>
            </a:r>
          </a:p>
          <a:p>
            <a:endParaRPr lang="fr-FR" sz="1500" dirty="0"/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fr-FR" sz="2600" dirty="0" err="1"/>
              <a:t>S</a:t>
            </a:r>
            <a:r>
              <a:rPr lang="fr-FR" sz="2600" dirty="0" err="1" smtClean="0"/>
              <a:t>ystematic</a:t>
            </a:r>
            <a:r>
              <a:rPr lang="fr-FR" sz="2600" dirty="0" smtClean="0"/>
              <a:t> </a:t>
            </a:r>
            <a:r>
              <a:rPr lang="fr-FR" sz="2600" dirty="0"/>
              <a:t>exploration of </a:t>
            </a:r>
            <a:r>
              <a:rPr lang="fr-FR" sz="2600" dirty="0" err="1"/>
              <a:t>parameter</a:t>
            </a:r>
            <a:r>
              <a:rPr lang="fr-FR" sz="2600" dirty="0"/>
              <a:t> </a:t>
            </a:r>
            <a:r>
              <a:rPr lang="fr-FR" sz="2600" dirty="0" err="1"/>
              <a:t>space</a:t>
            </a:r>
            <a:r>
              <a:rPr lang="fr-FR" sz="2600" dirty="0"/>
              <a:t> to </a:t>
            </a:r>
            <a:r>
              <a:rPr lang="fr-FR" sz="2600" dirty="0" err="1"/>
              <a:t>verify</a:t>
            </a:r>
            <a:r>
              <a:rPr lang="fr-FR" sz="2600" dirty="0"/>
              <a:t> </a:t>
            </a:r>
            <a:r>
              <a:rPr lang="fr-FR" sz="2600" dirty="0" err="1"/>
              <a:t>theoretical</a:t>
            </a:r>
            <a:r>
              <a:rPr lang="fr-FR" sz="2600" dirty="0"/>
              <a:t> </a:t>
            </a:r>
            <a:r>
              <a:rPr lang="fr-FR" sz="2600" dirty="0" err="1"/>
              <a:t>average</a:t>
            </a:r>
            <a:r>
              <a:rPr lang="fr-FR" sz="2600" dirty="0"/>
              <a:t> </a:t>
            </a:r>
            <a:r>
              <a:rPr lang="fr-FR" sz="2600" dirty="0" err="1"/>
              <a:t>trajectories</a:t>
            </a:r>
            <a:r>
              <a:rPr lang="fr-FR" sz="2600" dirty="0"/>
              <a:t> in phase </a:t>
            </a:r>
            <a:r>
              <a:rPr lang="fr-FR" sz="2600" dirty="0" err="1"/>
              <a:t>space</a:t>
            </a:r>
            <a:r>
              <a:rPr lang="fr-FR" sz="2600" dirty="0" smtClean="0"/>
              <a:t>, </a:t>
            </a:r>
            <a:r>
              <a:rPr lang="fr-FR" sz="2600" dirty="0" err="1" smtClean="0"/>
              <a:t>which</a:t>
            </a:r>
            <a:r>
              <a:rPr lang="fr-FR" sz="2600" dirty="0" smtClean="0"/>
              <a:t> </a:t>
            </a:r>
            <a:r>
              <a:rPr lang="fr-FR" sz="2600" dirty="0" err="1" smtClean="0"/>
              <a:t>allows</a:t>
            </a:r>
            <a:r>
              <a:rPr lang="fr-FR" sz="2600" dirty="0" smtClean="0"/>
              <a:t> </a:t>
            </a:r>
            <a:r>
              <a:rPr lang="fr-FR" sz="2600" dirty="0" err="1"/>
              <a:t>analytical</a:t>
            </a:r>
            <a:r>
              <a:rPr lang="fr-FR" sz="2600" dirty="0"/>
              <a:t> and </a:t>
            </a:r>
            <a:r>
              <a:rPr lang="fr-FR" sz="2600" dirty="0" err="1"/>
              <a:t>numerical</a:t>
            </a:r>
            <a:r>
              <a:rPr lang="fr-FR" sz="2600" dirty="0"/>
              <a:t> </a:t>
            </a:r>
            <a:r>
              <a:rPr lang="fr-FR" sz="2600" dirty="0" err="1"/>
              <a:t>determination</a:t>
            </a:r>
            <a:r>
              <a:rPr lang="fr-FR" sz="2600" dirty="0"/>
              <a:t> of initial position (</a:t>
            </a:r>
            <a:r>
              <a:rPr lang="fr-FR" sz="2600" dirty="0" err="1"/>
              <a:t>attractor</a:t>
            </a:r>
            <a:r>
              <a:rPr lang="fr-FR" sz="2600" dirty="0" smtClean="0"/>
              <a:t>) and </a:t>
            </a:r>
            <a:r>
              <a:rPr lang="fr-FR" sz="2600" dirty="0" err="1" smtClean="0"/>
              <a:t>justify</a:t>
            </a:r>
            <a:r>
              <a:rPr lang="fr-FR" sz="2600" dirty="0" smtClean="0"/>
              <a:t> the use of </a:t>
            </a:r>
            <a:r>
              <a:rPr lang="fr-FR" sz="2600" dirty="0" err="1" smtClean="0"/>
              <a:t>this</a:t>
            </a:r>
            <a:r>
              <a:rPr lang="fr-FR" sz="2600" dirty="0" smtClean="0"/>
              <a:t> system for the </a:t>
            </a:r>
            <a:r>
              <a:rPr lang="fr-FR" sz="2600" dirty="0" err="1" smtClean="0"/>
              <a:t>game</a:t>
            </a:r>
            <a:r>
              <a:rPr lang="fr-FR" sz="2600" dirty="0" smtClean="0"/>
              <a:t>. Figures show </a:t>
            </a:r>
            <a:r>
              <a:rPr lang="fr-FR" sz="2600" dirty="0" err="1" smtClean="0"/>
              <a:t>estimated</a:t>
            </a:r>
            <a:r>
              <a:rPr lang="fr-FR" sz="2600" dirty="0" smtClean="0"/>
              <a:t> </a:t>
            </a:r>
            <a:r>
              <a:rPr lang="fr-FR" sz="2600" dirty="0" err="1" smtClean="0"/>
              <a:t>average</a:t>
            </a:r>
            <a:r>
              <a:rPr lang="fr-FR" sz="2600" dirty="0" smtClean="0"/>
              <a:t> </a:t>
            </a:r>
            <a:r>
              <a:rPr lang="fr-FR" sz="2600" dirty="0" err="1" smtClean="0"/>
              <a:t>trajectories</a:t>
            </a:r>
            <a:r>
              <a:rPr lang="fr-FR" sz="2600" dirty="0" smtClean="0"/>
              <a:t> for </a:t>
            </a:r>
            <a:r>
              <a:rPr lang="fr-FR" sz="2600" dirty="0" err="1" smtClean="0"/>
              <a:t>two</a:t>
            </a:r>
            <a:r>
              <a:rPr lang="fr-FR" sz="2600" dirty="0" smtClean="0"/>
              <a:t> points in </a:t>
            </a:r>
            <a:r>
              <a:rPr lang="fr-FR" sz="2600" dirty="0" err="1" smtClean="0"/>
              <a:t>parameter</a:t>
            </a:r>
            <a:r>
              <a:rPr lang="fr-FR" sz="2600" dirty="0" smtClean="0"/>
              <a:t> </a:t>
            </a:r>
            <a:r>
              <a:rPr lang="fr-FR" sz="2600" dirty="0" err="1" smtClean="0"/>
              <a:t>space</a:t>
            </a:r>
            <a:r>
              <a:rPr lang="fr-FR" sz="2600" dirty="0" smtClean="0"/>
              <a:t>.</a:t>
            </a:r>
            <a:endParaRPr lang="fr-FR" sz="2600" dirty="0"/>
          </a:p>
        </p:txBody>
      </p:sp>
      <p:cxnSp>
        <p:nvCxnSpPr>
          <p:cNvPr id="119" name="Connecteur droit avec flèche 118"/>
          <p:cNvCxnSpPr/>
          <p:nvPr/>
        </p:nvCxnSpPr>
        <p:spPr>
          <a:xfrm>
            <a:off x="6916738" y="28840587"/>
            <a:ext cx="3987" cy="525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 flipH="1">
            <a:off x="6988183" y="31728451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51" y="29757190"/>
            <a:ext cx="3338465" cy="3132387"/>
          </a:xfrm>
          <a:prstGeom prst="rect">
            <a:avLst/>
          </a:prstGeom>
        </p:spPr>
      </p:pic>
      <p:pic>
        <p:nvPicPr>
          <p:cNvPr id="122" name="Picture 10" descr="screen_game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5" t="9772" r="29607" b="61516"/>
          <a:stretch/>
        </p:blipFill>
        <p:spPr>
          <a:xfrm>
            <a:off x="25769865" y="29942277"/>
            <a:ext cx="3917518" cy="2813315"/>
          </a:xfrm>
          <a:prstGeom prst="rect">
            <a:avLst/>
          </a:prstGeom>
        </p:spPr>
      </p:pic>
      <p:pic>
        <p:nvPicPr>
          <p:cNvPr id="123" name="Pictur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79" y="20756190"/>
            <a:ext cx="3927767" cy="3888432"/>
          </a:xfrm>
          <a:prstGeom prst="rect">
            <a:avLst/>
          </a:prstGeom>
        </p:spPr>
      </p:pic>
      <p:pic>
        <p:nvPicPr>
          <p:cNvPr id="124" name="Pictur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519" y="20756190"/>
            <a:ext cx="4104456" cy="3816424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14889996" y="32865500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Phase </a:t>
            </a:r>
            <a:r>
              <a:rPr lang="fr-FR" sz="2400" b="1" dirty="0" err="1"/>
              <a:t>space</a:t>
            </a:r>
            <a:r>
              <a:rPr lang="fr-FR" sz="2400" dirty="0"/>
              <a:t> </a:t>
            </a:r>
            <a:r>
              <a:rPr lang="fr-FR" sz="2400" dirty="0" err="1"/>
              <a:t>figuring</a:t>
            </a:r>
            <a:r>
              <a:rPr lang="fr-FR" sz="2400" dirty="0"/>
              <a:t> in </a:t>
            </a:r>
            <a:r>
              <a:rPr lang="fr-FR" sz="2400" b="1" dirty="0"/>
              <a:t>Y axis the </a:t>
            </a:r>
            <a:r>
              <a:rPr lang="fr-FR" sz="2400" b="1" dirty="0" err="1"/>
              <a:t>predators</a:t>
            </a:r>
            <a:r>
              <a:rPr lang="fr-FR" sz="2400" dirty="0"/>
              <a:t> and in </a:t>
            </a:r>
            <a:r>
              <a:rPr lang="fr-FR" sz="2400" b="1" dirty="0"/>
              <a:t>X xis the </a:t>
            </a:r>
            <a:r>
              <a:rPr lang="fr-FR" sz="2400" b="1" dirty="0" err="1"/>
              <a:t>preys</a:t>
            </a:r>
            <a:endParaRPr lang="fr-FR" sz="2400" b="1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20363103" y="33143374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The stock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 err="1"/>
              <a:t>oscilations</a:t>
            </a:r>
            <a:r>
              <a:rPr lang="fr-FR" sz="2400" b="1" dirty="0"/>
              <a:t> in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25769865" y="33166196"/>
            <a:ext cx="412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b="1" dirty="0" err="1"/>
              <a:t>ecosystem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8" name="Rectangle à coins arrondis 127"/>
          <p:cNvSpPr/>
          <p:nvPr/>
        </p:nvSpPr>
        <p:spPr>
          <a:xfrm rot="5400000">
            <a:off x="7093226" y="29135640"/>
            <a:ext cx="628140" cy="135931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65424" y="35672655"/>
            <a:ext cx="28648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DISCUSSION</a:t>
            </a:r>
          </a:p>
        </p:txBody>
      </p:sp>
      <p:sp>
        <p:nvSpPr>
          <p:cNvPr id="130" name="Rectangle à coins arrondis 129"/>
          <p:cNvSpPr/>
          <p:nvPr/>
        </p:nvSpPr>
        <p:spPr>
          <a:xfrm rot="5400000">
            <a:off x="21981359" y="28422652"/>
            <a:ext cx="630943" cy="150163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ZoneTexte 130"/>
          <p:cNvSpPr txBox="1"/>
          <p:nvPr/>
        </p:nvSpPr>
        <p:spPr>
          <a:xfrm>
            <a:off x="20742559" y="35615353"/>
            <a:ext cx="31085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PERSPECTIVES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421835" y="25657911"/>
            <a:ext cx="30492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PLAYER 2: PREDATOR</a:t>
            </a:r>
          </a:p>
        </p:txBody>
      </p:sp>
      <p:sp>
        <p:nvSpPr>
          <p:cNvPr id="19" name="Ellipse 18"/>
          <p:cNvSpPr/>
          <p:nvPr/>
        </p:nvSpPr>
        <p:spPr>
          <a:xfrm>
            <a:off x="4870031" y="30909998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/>
          <p:cNvSpPr/>
          <p:nvPr/>
        </p:nvSpPr>
        <p:spPr>
          <a:xfrm>
            <a:off x="7110818" y="30936363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ZoneTexte 134"/>
          <p:cNvSpPr txBox="1"/>
          <p:nvPr/>
        </p:nvSpPr>
        <p:spPr>
          <a:xfrm>
            <a:off x="5052465" y="31490812"/>
            <a:ext cx="1544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PREDATION</a:t>
            </a:r>
          </a:p>
        </p:txBody>
      </p:sp>
      <p:sp>
        <p:nvSpPr>
          <p:cNvPr id="136" name="ZoneTexte 135"/>
          <p:cNvSpPr txBox="1"/>
          <p:nvPr/>
        </p:nvSpPr>
        <p:spPr>
          <a:xfrm>
            <a:off x="7129757" y="31513588"/>
            <a:ext cx="18641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37" name="Rectangle à coins arrondis 136"/>
          <p:cNvSpPr/>
          <p:nvPr/>
        </p:nvSpPr>
        <p:spPr>
          <a:xfrm rot="5400000" flipV="1">
            <a:off x="-21230699" y="21176999"/>
            <a:ext cx="42808527" cy="45453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ZoneTexte 137"/>
          <p:cNvSpPr txBox="1"/>
          <p:nvPr/>
        </p:nvSpPr>
        <p:spPr>
          <a:xfrm>
            <a:off x="9302931" y="26782694"/>
            <a:ext cx="455834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i="1" dirty="0"/>
              <a:t>A </a:t>
            </a:r>
            <a:r>
              <a:rPr lang="fr-FR" sz="2200" i="1" dirty="0" err="1"/>
              <a:t>solitary</a:t>
            </a:r>
            <a:r>
              <a:rPr lang="fr-FR" sz="2200" i="1" dirty="0"/>
              <a:t> </a:t>
            </a:r>
            <a:r>
              <a:rPr lang="fr-FR" sz="2200" i="1" dirty="0" err="1"/>
              <a:t>pike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</a:t>
            </a:r>
            <a:r>
              <a:rPr lang="fr-FR" sz="2200" i="1" dirty="0" err="1"/>
              <a:t>swimmig</a:t>
            </a:r>
            <a:r>
              <a:rPr lang="fr-FR" sz="2200" i="1" dirty="0"/>
              <a:t> </a:t>
            </a:r>
            <a:r>
              <a:rPr lang="fr-FR" sz="2200" i="1" dirty="0" err="1"/>
              <a:t>around</a:t>
            </a:r>
            <a:r>
              <a:rPr lang="fr-FR" sz="2200" i="1" dirty="0"/>
              <a:t>… Watch out! You </a:t>
            </a:r>
            <a:r>
              <a:rPr lang="fr-FR" sz="2200" i="1" dirty="0" err="1"/>
              <a:t>just</a:t>
            </a:r>
            <a:r>
              <a:rPr lang="fr-FR" sz="2200" i="1" dirty="0"/>
              <a:t> </a:t>
            </a:r>
            <a:r>
              <a:rPr lang="fr-FR" sz="2200" i="1" dirty="0" err="1"/>
              <a:t>lost</a:t>
            </a:r>
            <a:r>
              <a:rPr lang="fr-FR" sz="2200" i="1" dirty="0"/>
              <a:t> one </a:t>
            </a:r>
            <a:r>
              <a:rPr lang="fr-FR" sz="2200" i="1" dirty="0" err="1"/>
              <a:t>fish</a:t>
            </a:r>
            <a:endParaRPr lang="fr-FR" sz="2200" i="1" dirty="0"/>
          </a:p>
          <a:p>
            <a:endParaRPr lang="fr-FR" sz="1500" i="1" dirty="0"/>
          </a:p>
          <a:p>
            <a:pPr marL="342900" indent="-342900" algn="just">
              <a:buFontTx/>
              <a:buChar char="-"/>
            </a:pPr>
            <a:r>
              <a:rPr lang="fr-FR" sz="2200" i="1" dirty="0" err="1"/>
              <a:t>Tonight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full </a:t>
            </a:r>
            <a:r>
              <a:rPr lang="fr-FR" sz="2200" i="1" dirty="0" err="1"/>
              <a:t>moon</a:t>
            </a:r>
            <a:r>
              <a:rPr lang="fr-FR" sz="2200" i="1" dirty="0"/>
              <a:t>. You </a:t>
            </a:r>
            <a:r>
              <a:rPr lang="fr-FR" sz="2200" i="1" dirty="0" err="1"/>
              <a:t>see</a:t>
            </a:r>
            <a:r>
              <a:rPr lang="fr-FR" sz="2200" i="1" dirty="0"/>
              <a:t> as </a:t>
            </a:r>
            <a:r>
              <a:rPr lang="fr-FR" sz="2200" i="1" dirty="0" err="1"/>
              <a:t>well</a:t>
            </a:r>
            <a:r>
              <a:rPr lang="fr-FR" sz="2200" i="1" dirty="0"/>
              <a:t> as in </a:t>
            </a:r>
            <a:r>
              <a:rPr lang="fr-FR" sz="2200" i="1" dirty="0" err="1"/>
              <a:t>day</a:t>
            </a:r>
            <a:r>
              <a:rPr lang="fr-FR" sz="2200" i="1" dirty="0"/>
              <a:t> light: </a:t>
            </a:r>
            <a:r>
              <a:rPr lang="fr-FR" sz="2200" i="1" dirty="0" err="1"/>
              <a:t>play</a:t>
            </a:r>
            <a:r>
              <a:rPr lang="fr-FR" sz="2200" i="1" dirty="0"/>
              <a:t> </a:t>
            </a:r>
            <a:r>
              <a:rPr lang="fr-FR" sz="2200" i="1" dirty="0" err="1"/>
              <a:t>again</a:t>
            </a:r>
            <a:endParaRPr lang="fr-FR" sz="2200" i="1" dirty="0"/>
          </a:p>
        </p:txBody>
      </p:sp>
      <p:pic>
        <p:nvPicPr>
          <p:cNvPr id="139" name="Image 138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6581634" y="30448538"/>
            <a:ext cx="1484227" cy="509718"/>
          </a:xfrm>
          <a:prstGeom prst="rect">
            <a:avLst/>
          </a:prstGeom>
        </p:spPr>
      </p:pic>
      <p:sp>
        <p:nvSpPr>
          <p:cNvPr id="140" name="ZoneTexte 139"/>
          <p:cNvSpPr txBox="1"/>
          <p:nvPr/>
        </p:nvSpPr>
        <p:spPr>
          <a:xfrm>
            <a:off x="9254967" y="29242592"/>
            <a:ext cx="45297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200" i="1" dirty="0"/>
              <a:t>The </a:t>
            </a:r>
            <a:r>
              <a:rPr lang="fr-FR" sz="2200" i="1" dirty="0" err="1"/>
              <a:t>forestry</a:t>
            </a:r>
            <a:r>
              <a:rPr lang="fr-FR" sz="2200" i="1" dirty="0"/>
              <a:t> </a:t>
            </a:r>
            <a:r>
              <a:rPr lang="fr-FR" sz="2200" i="1" dirty="0" err="1"/>
              <a:t>guards</a:t>
            </a:r>
            <a:r>
              <a:rPr lang="fr-FR" sz="2200" i="1" dirty="0"/>
              <a:t> </a:t>
            </a:r>
            <a:r>
              <a:rPr lang="fr-FR" sz="2200" i="1" dirty="0" err="1"/>
              <a:t>cut</a:t>
            </a:r>
            <a:r>
              <a:rPr lang="fr-FR" sz="2200" i="1" dirty="0"/>
              <a:t> </a:t>
            </a:r>
            <a:r>
              <a:rPr lang="fr-FR" sz="2200" i="1" dirty="0" err="1"/>
              <a:t>threes</a:t>
            </a:r>
            <a:r>
              <a:rPr lang="fr-FR" sz="2200" i="1" dirty="0"/>
              <a:t> </a:t>
            </a:r>
            <a:r>
              <a:rPr lang="fr-FR" sz="2200" i="1" dirty="0" err="1"/>
              <a:t>near</a:t>
            </a:r>
            <a:r>
              <a:rPr lang="fr-FR" sz="2200" i="1" dirty="0"/>
              <a:t> the </a:t>
            </a:r>
            <a:r>
              <a:rPr lang="fr-FR" sz="2200" i="1" dirty="0" err="1"/>
              <a:t>lake</a:t>
            </a:r>
            <a:r>
              <a:rPr lang="fr-FR" sz="2200" i="1" dirty="0"/>
              <a:t>: plants </a:t>
            </a:r>
            <a:r>
              <a:rPr lang="fr-FR" sz="2200" i="1" dirty="0" err="1"/>
              <a:t>become</a:t>
            </a:r>
            <a:r>
              <a:rPr lang="fr-FR" sz="2200" i="1" dirty="0"/>
              <a:t> </a:t>
            </a:r>
            <a:r>
              <a:rPr lang="fr-FR" sz="2200" i="1" dirty="0" err="1"/>
              <a:t>much</a:t>
            </a:r>
            <a:r>
              <a:rPr lang="fr-FR" sz="2200" i="1" dirty="0"/>
              <a:t> more light! </a:t>
            </a:r>
            <a:r>
              <a:rPr lang="fr-FR" sz="2200" i="1" dirty="0" err="1"/>
              <a:t>They</a:t>
            </a:r>
            <a:r>
              <a:rPr lang="fr-FR" sz="2200" i="1" dirty="0"/>
              <a:t> </a:t>
            </a:r>
            <a:r>
              <a:rPr lang="fr-FR" sz="2200" i="1" dirty="0" err="1"/>
              <a:t>bring</a:t>
            </a:r>
            <a:r>
              <a:rPr lang="fr-FR" sz="2200" i="1" dirty="0"/>
              <a:t> </a:t>
            </a:r>
            <a:r>
              <a:rPr lang="fr-FR" sz="2200" i="1" dirty="0" err="1"/>
              <a:t>twice</a:t>
            </a:r>
            <a:r>
              <a:rPr lang="fr-FR" sz="2200" i="1" dirty="0"/>
              <a:t> more </a:t>
            </a:r>
            <a:r>
              <a:rPr lang="fr-FR" sz="2200" i="1" dirty="0" err="1"/>
              <a:t>energy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  <a:p>
            <a:pPr marL="342900" indent="-342900" algn="just">
              <a:buFontTx/>
              <a:buChar char="-"/>
            </a:pPr>
            <a:endParaRPr lang="fr-FR" sz="2200" i="1" dirty="0"/>
          </a:p>
          <a:p>
            <a:pPr marL="342900" indent="-342900" algn="just">
              <a:buFontTx/>
              <a:buChar char="-"/>
            </a:pPr>
            <a:r>
              <a:rPr lang="fr-FR" sz="2200" i="1" dirty="0"/>
              <a:t>A </a:t>
            </a:r>
            <a:r>
              <a:rPr lang="fr-FR" sz="2200" i="1" dirty="0" err="1"/>
              <a:t>fisherman</a:t>
            </a:r>
            <a:r>
              <a:rPr lang="fr-FR" sz="2200" i="1" dirty="0"/>
              <a:t> put </a:t>
            </a:r>
            <a:r>
              <a:rPr lang="fr-FR" sz="2200" i="1" dirty="0" err="1"/>
              <a:t>his</a:t>
            </a:r>
            <a:r>
              <a:rPr lang="fr-FR" sz="2200" i="1" dirty="0"/>
              <a:t> boat onto the water. He </a:t>
            </a:r>
            <a:r>
              <a:rPr lang="fr-FR" sz="2200" i="1" dirty="0" err="1"/>
              <a:t>repainted</a:t>
            </a:r>
            <a:r>
              <a:rPr lang="fr-FR" sz="2200" i="1" dirty="0"/>
              <a:t> </a:t>
            </a:r>
            <a:r>
              <a:rPr lang="fr-FR" sz="2200" i="1" dirty="0" err="1"/>
              <a:t>it</a:t>
            </a:r>
            <a:r>
              <a:rPr lang="fr-FR" sz="2200" i="1" dirty="0"/>
              <a:t> </a:t>
            </a:r>
            <a:r>
              <a:rPr lang="fr-FR" sz="2200" i="1" dirty="0" err="1"/>
              <a:t>with</a:t>
            </a:r>
            <a:r>
              <a:rPr lang="fr-FR" sz="2200" i="1" dirty="0"/>
              <a:t> </a:t>
            </a:r>
            <a:r>
              <a:rPr lang="fr-FR" sz="2200" i="1" dirty="0" err="1"/>
              <a:t>antifouling</a:t>
            </a:r>
            <a:r>
              <a:rPr lang="fr-FR" sz="2200" i="1" dirty="0"/>
              <a:t>: no </a:t>
            </a:r>
            <a:r>
              <a:rPr lang="fr-FR" sz="2200" i="1" dirty="0" err="1"/>
              <a:t>mollusk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9331553" y="32710782"/>
            <a:ext cx="4529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endParaRPr lang="fr-FR" sz="22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9201370" y="33199193"/>
            <a:ext cx="4529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200" i="1" dirty="0" err="1"/>
              <a:t>Opening</a:t>
            </a:r>
            <a:r>
              <a:rPr lang="fr-FR" sz="2200" i="1" dirty="0"/>
              <a:t> of a </a:t>
            </a:r>
            <a:r>
              <a:rPr lang="fr-FR" sz="2200" i="1" dirty="0" err="1"/>
              <a:t>fishing</a:t>
            </a:r>
            <a:r>
              <a:rPr lang="fr-FR" sz="2200" i="1" dirty="0"/>
              <a:t> </a:t>
            </a:r>
            <a:r>
              <a:rPr lang="fr-FR" sz="2200" i="1" dirty="0" err="1"/>
              <a:t>contest</a:t>
            </a:r>
            <a:r>
              <a:rPr lang="fr-FR" sz="2200" i="1" dirty="0"/>
              <a:t>. The </a:t>
            </a:r>
            <a:r>
              <a:rPr lang="fr-FR" sz="2200" i="1" dirty="0" err="1"/>
              <a:t>fish</a:t>
            </a:r>
            <a:r>
              <a:rPr lang="fr-FR" sz="2200" i="1" dirty="0"/>
              <a:t> </a:t>
            </a:r>
            <a:r>
              <a:rPr lang="fr-FR" sz="2200" i="1" dirty="0" err="1"/>
              <a:t>introduced</a:t>
            </a:r>
            <a:r>
              <a:rPr lang="fr-FR" sz="2200" i="1" dirty="0"/>
              <a:t> destroy all the </a:t>
            </a:r>
            <a:r>
              <a:rPr lang="fr-FR" sz="2200" i="1" dirty="0" err="1"/>
              <a:t>bottom</a:t>
            </a:r>
            <a:r>
              <a:rPr lang="fr-FR" sz="2200" i="1" dirty="0"/>
              <a:t> of the </a:t>
            </a:r>
            <a:r>
              <a:rPr lang="fr-FR" sz="2200" i="1" dirty="0" err="1"/>
              <a:t>lake</a:t>
            </a:r>
            <a:r>
              <a:rPr lang="fr-FR" sz="2200" i="1" dirty="0"/>
              <a:t>: no more ressources in the area for 2 </a:t>
            </a:r>
            <a:r>
              <a:rPr lang="fr-FR" sz="2200" i="1" dirty="0" err="1"/>
              <a:t>turns</a:t>
            </a:r>
            <a:r>
              <a:rPr lang="fr-FR" sz="2200" i="1" dirty="0"/>
              <a:t>.</a:t>
            </a:r>
          </a:p>
        </p:txBody>
      </p:sp>
      <p:sp>
        <p:nvSpPr>
          <p:cNvPr id="143" name="ZoneTexte 142"/>
          <p:cNvSpPr txBox="1"/>
          <p:nvPr/>
        </p:nvSpPr>
        <p:spPr>
          <a:xfrm>
            <a:off x="14985846" y="34797750"/>
            <a:ext cx="15084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Open source: code </a:t>
            </a:r>
            <a:r>
              <a:rPr lang="fr-FR" sz="2600" dirty="0" err="1"/>
              <a:t>available</a:t>
            </a:r>
            <a:r>
              <a:rPr lang="fr-FR" sz="2600" dirty="0"/>
              <a:t> </a:t>
            </a:r>
            <a:r>
              <a:rPr lang="fr-FR" sz="2600" dirty="0" err="1" smtClean="0"/>
              <a:t>at</a:t>
            </a:r>
            <a:r>
              <a:rPr lang="fr-FR" sz="2600" dirty="0" smtClean="0"/>
              <a:t> </a:t>
            </a:r>
            <a:r>
              <a:rPr lang="en-US" sz="2600" dirty="0"/>
              <a:t>https://</a:t>
            </a:r>
            <a:r>
              <a:rPr lang="en-US" sz="2600" dirty="0" err="1"/>
              <a:t>github.com</a:t>
            </a:r>
            <a:r>
              <a:rPr lang="en-US" sz="2600" dirty="0"/>
              <a:t>/</a:t>
            </a:r>
            <a:r>
              <a:rPr lang="en-US" sz="2600" dirty="0" err="1"/>
              <a:t>JusteRaimbault</a:t>
            </a:r>
            <a:r>
              <a:rPr lang="en-US" sz="2600" dirty="0"/>
              <a:t>/</a:t>
            </a:r>
            <a:r>
              <a:rPr lang="en-US" sz="2600" dirty="0" err="1"/>
              <a:t>MediationEcotox</a:t>
            </a:r>
            <a:endParaRPr lang="fr-FR" sz="2600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400830" y="41998550"/>
            <a:ext cx="29879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/>
          <p:cNvSpPr txBox="1"/>
          <p:nvPr/>
        </p:nvSpPr>
        <p:spPr>
          <a:xfrm>
            <a:off x="481514" y="42094324"/>
            <a:ext cx="150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/>
              <a:t>References</a:t>
            </a:r>
            <a:r>
              <a:rPr lang="fr-FR" sz="1800" dirty="0"/>
              <a:t>: </a:t>
            </a:r>
          </a:p>
        </p:txBody>
      </p:sp>
      <p:cxnSp>
        <p:nvCxnSpPr>
          <p:cNvPr id="152" name="Connecteur droit 151"/>
          <p:cNvCxnSpPr/>
          <p:nvPr/>
        </p:nvCxnSpPr>
        <p:spPr>
          <a:xfrm>
            <a:off x="17723682" y="25108189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9" name="ZoneTexte 148"/>
          <p:cNvSpPr txBox="1"/>
          <p:nvPr/>
        </p:nvSpPr>
        <p:spPr>
          <a:xfrm>
            <a:off x="15566076" y="16918349"/>
            <a:ext cx="978418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b="1" dirty="0"/>
              <a:t>An agent-</a:t>
            </a:r>
            <a:r>
              <a:rPr lang="fr-FR" sz="2600" b="1" dirty="0" err="1"/>
              <a:t>based</a:t>
            </a:r>
            <a:r>
              <a:rPr lang="fr-FR" sz="2600" b="1" dirty="0"/>
              <a:t> model</a:t>
            </a:r>
            <a:r>
              <a:rPr lang="fr-FR" sz="2600" dirty="0"/>
              <a:t> (ABM) for a simple </a:t>
            </a:r>
            <a:r>
              <a:rPr lang="fr-FR" sz="2600" dirty="0" err="1"/>
              <a:t>prey-predator</a:t>
            </a:r>
            <a:r>
              <a:rPr lang="fr-FR" sz="2600" dirty="0"/>
              <a:t> system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proposed</a:t>
            </a:r>
            <a:r>
              <a:rPr lang="fr-FR" sz="2600" dirty="0"/>
              <a:t> as a basis of the computer </a:t>
            </a:r>
            <a:r>
              <a:rPr lang="fr-FR" sz="2600" dirty="0" err="1"/>
              <a:t>game</a:t>
            </a:r>
            <a:r>
              <a:rPr lang="fr-FR" sz="2600" dirty="0"/>
              <a:t> (</a:t>
            </a:r>
            <a:r>
              <a:rPr lang="fr-FR" sz="2600" dirty="0" err="1"/>
              <a:t>Netlogo</a:t>
            </a:r>
            <a:r>
              <a:rPr lang="fr-FR" sz="2600" dirty="0"/>
              <a:t> software)</a:t>
            </a:r>
          </a:p>
          <a:p>
            <a:pPr marL="457200" indent="-457200" defTabSz="4603750"/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dirty="0"/>
              <a:t>ABM </a:t>
            </a:r>
            <a:r>
              <a:rPr lang="fr-FR" sz="2600" b="1" dirty="0" err="1"/>
              <a:t>simulate</a:t>
            </a:r>
            <a:r>
              <a:rPr lang="fr-FR" sz="2600" b="1" dirty="0"/>
              <a:t> the </a:t>
            </a:r>
            <a:r>
              <a:rPr lang="fr-FR" sz="2600" b="1" dirty="0" err="1"/>
              <a:t>behavior</a:t>
            </a:r>
            <a:r>
              <a:rPr lang="fr-FR" sz="2600" b="1" dirty="0"/>
              <a:t> and interactions </a:t>
            </a:r>
            <a:r>
              <a:rPr lang="fr-FR" sz="2600" b="1" dirty="0" err="1"/>
              <a:t>between</a:t>
            </a:r>
            <a:r>
              <a:rPr lang="fr-FR" sz="2600" b="1" dirty="0"/>
              <a:t> agents </a:t>
            </a:r>
            <a:r>
              <a:rPr lang="fr-FR" sz="2600" dirty="0"/>
              <a:t>(</a:t>
            </a:r>
            <a:r>
              <a:rPr lang="fr-FR" sz="2600" dirty="0" err="1"/>
              <a:t>fish</a:t>
            </a:r>
            <a:r>
              <a:rPr lang="fr-FR" sz="2600" dirty="0"/>
              <a:t>) to </a:t>
            </a:r>
            <a:r>
              <a:rPr lang="fr-FR" sz="2600" dirty="0" err="1"/>
              <a:t>reconstruct</a:t>
            </a:r>
            <a:r>
              <a:rPr lang="fr-FR" sz="2600" dirty="0"/>
              <a:t> the </a:t>
            </a:r>
            <a:r>
              <a:rPr lang="fr-FR" sz="2600" b="1" dirty="0"/>
              <a:t>population </a:t>
            </a:r>
            <a:r>
              <a:rPr lang="fr-FR" sz="2600" b="1" dirty="0" err="1"/>
              <a:t>dynamic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bottom</a:t>
            </a:r>
            <a:r>
              <a:rPr lang="fr-FR" sz="2600" dirty="0"/>
              <a:t>-up </a:t>
            </a:r>
            <a:r>
              <a:rPr lang="fr-FR" sz="2600" dirty="0" err="1"/>
              <a:t>approach</a:t>
            </a:r>
            <a:r>
              <a:rPr lang="fr-FR" sz="2600" dirty="0"/>
              <a:t>)</a:t>
            </a:r>
          </a:p>
          <a:p>
            <a:pPr marL="457200" indent="-457200" defTabSz="4603750"/>
            <a:endParaRPr lang="fr-FR" sz="1500" dirty="0"/>
          </a:p>
          <a:p>
            <a:pPr marL="457200" indent="-457200" algn="just" defTabSz="4603750">
              <a:buFont typeface="Wingdings" panose="05000000000000000000" pitchFamily="2" charset="2"/>
              <a:buChar char="Ø"/>
            </a:pPr>
            <a:r>
              <a:rPr lang="fr-FR" sz="2600" b="1" dirty="0" err="1"/>
              <a:t>Stochasticity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included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spatialized</a:t>
            </a:r>
            <a:r>
              <a:rPr lang="fr-FR" sz="2600" dirty="0"/>
              <a:t> interactions (</a:t>
            </a:r>
            <a:r>
              <a:rPr lang="fr-FR" sz="2600" dirty="0" err="1"/>
              <a:t>smoothed</a:t>
            </a:r>
            <a:r>
              <a:rPr lang="fr-FR" sz="2600" dirty="0"/>
              <a:t> </a:t>
            </a:r>
            <a:r>
              <a:rPr lang="fr-FR" sz="2600" dirty="0" err="1"/>
              <a:t>brownian</a:t>
            </a:r>
            <a:r>
              <a:rPr lang="fr-FR" sz="2600" dirty="0"/>
              <a:t> motions), </a:t>
            </a:r>
            <a:r>
              <a:rPr lang="fr-FR" sz="2600" dirty="0" err="1"/>
              <a:t>illustrating</a:t>
            </a:r>
            <a:r>
              <a:rPr lang="fr-FR" sz="2600" dirty="0"/>
              <a:t> the </a:t>
            </a:r>
            <a:r>
              <a:rPr lang="fr-FR" sz="2600" b="1" dirty="0"/>
              <a:t>randomisation of </a:t>
            </a:r>
            <a:r>
              <a:rPr lang="fr-FR" sz="2600" b="1" dirty="0" err="1"/>
              <a:t>prey-predator</a:t>
            </a:r>
            <a:r>
              <a:rPr lang="fr-FR" sz="2600" b="1" dirty="0"/>
              <a:t> interactions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409666" y="24779927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cxnSp>
        <p:nvCxnSpPr>
          <p:cNvPr id="36" name="Connecteur droit 35"/>
          <p:cNvCxnSpPr/>
          <p:nvPr/>
        </p:nvCxnSpPr>
        <p:spPr>
          <a:xfrm>
            <a:off x="1373541" y="19671715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ZoneTexte 150"/>
          <p:cNvSpPr txBox="1"/>
          <p:nvPr/>
        </p:nvSpPr>
        <p:spPr>
          <a:xfrm>
            <a:off x="4648130" y="19401045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sp>
        <p:nvSpPr>
          <p:cNvPr id="153" name="ZoneTexte 152"/>
          <p:cNvSpPr txBox="1"/>
          <p:nvPr/>
        </p:nvSpPr>
        <p:spPr>
          <a:xfrm>
            <a:off x="19383086" y="12864256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  <p:sp>
        <p:nvSpPr>
          <p:cNvPr id="157" name="ZoneTexte 156"/>
          <p:cNvSpPr txBox="1"/>
          <p:nvPr/>
        </p:nvSpPr>
        <p:spPr>
          <a:xfrm>
            <a:off x="4128629" y="12855445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  <p:pic>
        <p:nvPicPr>
          <p:cNvPr id="11" name="Picture 10" descr="screen_button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435" y="29757190"/>
            <a:ext cx="1670842" cy="2340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1075</Words>
  <Application>Microsoft Macintosh PowerPoint</Application>
  <PresentationFormat>Custom</PresentationFormat>
  <Paragraphs>171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Travail</dc:creator>
  <cp:lastModifiedBy>Jean</cp:lastModifiedBy>
  <cp:revision>133</cp:revision>
  <dcterms:created xsi:type="dcterms:W3CDTF">2016-04-29T16:12:44Z</dcterms:created>
  <dcterms:modified xsi:type="dcterms:W3CDTF">2016-05-17T12:17:01Z</dcterms:modified>
</cp:coreProperties>
</file>